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81619E60-F039-4168-89AD-EC22497E16E7}" type="datetimeFigureOut">
              <a:rPr lang="en-IN" smtClean="0"/>
              <a:t>30-12-2023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0677316B-B9FD-4940-9B2A-30B23C988F18}" type="slidenum">
              <a:rPr lang="en-IN" smtClean="0"/>
              <a:t>‹#›</a:t>
            </a:fld>
            <a:endParaRPr lang="en-IN"/>
          </a:p>
        </p:txBody>
      </p:sp>
    </p:spTree>
    <p:extLst>
      <p:ext uri="{BB962C8B-B14F-4D97-AF65-F5344CB8AC3E}">
        <p14:creationId xmlns:p14="http://schemas.microsoft.com/office/powerpoint/2010/main" val="277941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040524"/>
            <a:ext cx="7477601" cy="6605751"/>
          </a:xfrm>
          <a:prstGeom prst="rect">
            <a:avLst/>
          </a:prstGeom>
          <a:noFill/>
          <a:ln/>
        </p:spPr>
        <p:txBody>
          <a:bodyPr wrap="square" rtlCol="0" anchor="t"/>
          <a:lstStyle/>
          <a:p>
            <a:pPr marL="0" indent="0">
              <a:lnSpc>
                <a:spcPts val="6561"/>
              </a:lnSpc>
              <a:buNone/>
            </a:pPr>
            <a:r>
              <a:rPr lang="en-US" sz="9600" b="1" kern="0" spc="-105" dirty="0">
                <a:solidFill>
                  <a:srgbClr val="FF75D3"/>
                </a:solidFill>
                <a:latin typeface="adonis-web" pitchFamily="34" charset="0"/>
                <a:ea typeface="adonis-web" pitchFamily="34" charset="-122"/>
                <a:cs typeface="adonis-web" pitchFamily="34" charset="-120"/>
              </a:rPr>
              <a:t>How to </a:t>
            </a:r>
            <a:r>
              <a:rPr lang="en-US" sz="9600" b="1" kern="0" spc="-105" dirty="0" smtClean="0">
                <a:solidFill>
                  <a:srgbClr val="FF75D3"/>
                </a:solidFill>
                <a:latin typeface="adonis-web" pitchFamily="34" charset="0"/>
                <a:ea typeface="adonis-web" pitchFamily="34" charset="-122"/>
                <a:cs typeface="adonis-web" pitchFamily="34" charset="-120"/>
              </a:rPr>
              <a:t>Read</a:t>
            </a:r>
          </a:p>
          <a:p>
            <a:pPr marL="0" indent="0">
              <a:lnSpc>
                <a:spcPts val="6561"/>
              </a:lnSpc>
              <a:buNone/>
            </a:pPr>
            <a:r>
              <a:rPr lang="en-US" sz="9600" b="1" kern="0" spc="-105" dirty="0" smtClean="0">
                <a:solidFill>
                  <a:srgbClr val="FF75D3"/>
                </a:solidFill>
                <a:latin typeface="adonis-web" pitchFamily="34" charset="0"/>
                <a:ea typeface="adonis-web" pitchFamily="34" charset="-122"/>
                <a:cs typeface="adonis-web" pitchFamily="34" charset="-120"/>
              </a:rPr>
              <a:t> </a:t>
            </a:r>
          </a:p>
          <a:p>
            <a:pPr marL="0" indent="0" algn="ctr">
              <a:lnSpc>
                <a:spcPts val="6561"/>
              </a:lnSpc>
              <a:buNone/>
            </a:pPr>
            <a:r>
              <a:rPr lang="en-US" sz="11000" b="1" kern="0" spc="-105" dirty="0" smtClean="0">
                <a:solidFill>
                  <a:srgbClr val="FF75D3"/>
                </a:solidFill>
                <a:latin typeface="adonis-web" pitchFamily="34" charset="0"/>
                <a:ea typeface="adonis-web" pitchFamily="34" charset="-122"/>
                <a:cs typeface="adonis-web" pitchFamily="34" charset="-120"/>
              </a:rPr>
              <a:t>Load Chart</a:t>
            </a:r>
          </a:p>
          <a:p>
            <a:pPr marL="0" indent="0" algn="ctr">
              <a:lnSpc>
                <a:spcPts val="6561"/>
              </a:lnSpc>
              <a:buNone/>
            </a:pPr>
            <a:endParaRPr lang="en-US" sz="9600"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12000" b="1" kern="0" spc="-105" dirty="0" smtClean="0">
                <a:solidFill>
                  <a:srgbClr val="FF75D3"/>
                </a:solidFill>
                <a:latin typeface="adonis-web" pitchFamily="34" charset="0"/>
                <a:ea typeface="adonis-web" pitchFamily="34" charset="-122"/>
                <a:cs typeface="adonis-web" pitchFamily="34" charset="-120"/>
              </a:rPr>
              <a:t> 100 ton</a:t>
            </a:r>
          </a:p>
          <a:p>
            <a:pPr marL="0" indent="0" algn="ctr">
              <a:lnSpc>
                <a:spcPts val="6561"/>
              </a:lnSpc>
              <a:buNone/>
            </a:pPr>
            <a:endParaRPr lang="en-US" sz="9600"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14000" b="1" kern="0" spc="-105" dirty="0" smtClean="0">
                <a:solidFill>
                  <a:srgbClr val="FF75D3"/>
                </a:solidFill>
                <a:latin typeface="adonis-web" pitchFamily="34" charset="0"/>
                <a:ea typeface="adonis-web" pitchFamily="34" charset="-122"/>
                <a:cs typeface="adonis-web" pitchFamily="34" charset="-120"/>
              </a:rPr>
              <a:t>Crane</a:t>
            </a:r>
            <a:r>
              <a:rPr lang="en-US" sz="14000" b="1" kern="0" spc="-105" dirty="0">
                <a:solidFill>
                  <a:srgbClr val="FF75D3"/>
                </a:solidFill>
                <a:latin typeface="adonis-web" pitchFamily="34" charset="0"/>
                <a:ea typeface="adonis-web" pitchFamily="34" charset="-122"/>
                <a:cs typeface="adonis-web" pitchFamily="34" charset="-120"/>
              </a:rPr>
              <a:t>?</a:t>
            </a:r>
            <a:endParaRPr lang="en-US" sz="14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8" y="2998470"/>
            <a:ext cx="9933503"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Load Chart</a:t>
            </a:r>
            <a:endParaRPr lang="en-US" sz="5249" dirty="0"/>
          </a:p>
        </p:txBody>
      </p:sp>
      <p:sp>
        <p:nvSpPr>
          <p:cNvPr id="7" name="Text 3"/>
          <p:cNvSpPr/>
          <p:nvPr/>
        </p:nvSpPr>
        <p:spPr>
          <a:xfrm>
            <a:off x="2348389" y="4164925"/>
            <a:ext cx="9933503"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load chart is typically used in construction or heavy machinery to determine the safe operating capacities of cranes or other lifting equipment based on various factors like boom length</a:t>
            </a:r>
            <a:r>
              <a:rPr lang="en-US" sz="2000" kern="0" spc="-35" dirty="0" smtClean="0">
                <a:solidFill>
                  <a:srgbClr val="272525"/>
                </a:solidFill>
                <a:latin typeface="Source Sans Pro" pitchFamily="34" charset="0"/>
                <a:ea typeface="Source Sans Pro" pitchFamily="34" charset="-122"/>
                <a:cs typeface="Source Sans Pro" pitchFamily="34" charset="-120"/>
              </a:rPr>
              <a:t>, boom radius, </a:t>
            </a:r>
            <a:r>
              <a:rPr lang="en-US" sz="2000" kern="0" spc="-35" dirty="0">
                <a:solidFill>
                  <a:srgbClr val="272525"/>
                </a:solidFill>
                <a:latin typeface="Source Sans Pro" pitchFamily="34" charset="0"/>
                <a:ea typeface="Source Sans Pro" pitchFamily="34" charset="-122"/>
                <a:cs typeface="Source Sans Pro" pitchFamily="34" charset="-120"/>
              </a:rPr>
              <a:t>and load </a:t>
            </a:r>
            <a:r>
              <a:rPr lang="en-US" sz="2000" kern="0" spc="-35" dirty="0" smtClean="0">
                <a:solidFill>
                  <a:srgbClr val="272525"/>
                </a:solidFill>
                <a:latin typeface="Source Sans Pro" pitchFamily="34" charset="0"/>
                <a:ea typeface="Source Sans Pro" pitchFamily="34" charset="-122"/>
                <a:cs typeface="Source Sans Pro" pitchFamily="34" charset="-120"/>
              </a:rPr>
              <a:t>weight. </a:t>
            </a:r>
            <a:r>
              <a:rPr lang="en-US" sz="2000" kern="0" spc="-35" dirty="0">
                <a:solidFill>
                  <a:srgbClr val="272525"/>
                </a:solidFill>
                <a:latin typeface="Source Sans Pro" pitchFamily="34" charset="0"/>
                <a:ea typeface="Source Sans Pro" pitchFamily="34" charset="-122"/>
                <a:cs typeface="Source Sans Pro" pitchFamily="34" charset="-120"/>
              </a:rPr>
              <a:t>Here's a general guide on how to read a load chart:</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1608083" y="1052274"/>
            <a:ext cx="5596032" cy="1893570"/>
          </a:xfrm>
          <a:prstGeom prst="roundRect">
            <a:avLst>
              <a:gd name="adj" fmla="val 5280"/>
            </a:avLst>
          </a:prstGeom>
          <a:solidFill>
            <a:srgbClr val="EBD0FB"/>
          </a:solidFill>
          <a:ln w="13811">
            <a:solidFill>
              <a:srgbClr val="D7A1F7"/>
            </a:solidFill>
            <a:prstDash val="solid"/>
          </a:ln>
        </p:spPr>
      </p:sp>
      <p:sp>
        <p:nvSpPr>
          <p:cNvPr id="5" name="Text 2"/>
          <p:cNvSpPr/>
          <p:nvPr/>
        </p:nvSpPr>
        <p:spPr>
          <a:xfrm>
            <a:off x="1923393" y="1288256"/>
            <a:ext cx="5044740"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Identify the Load Chart:</a:t>
            </a:r>
            <a:r>
              <a:rPr lang="en-US" sz="2000" kern="0" spc="-35" dirty="0">
                <a:solidFill>
                  <a:srgbClr val="272525"/>
                </a:solidFill>
                <a:latin typeface="Source Sans Pro" pitchFamily="34" charset="0"/>
                <a:ea typeface="Source Sans Pro" pitchFamily="34" charset="-122"/>
                <a:cs typeface="Source Sans Pro" pitchFamily="34" charset="-120"/>
              </a:rPr>
              <a:t> Load charts are specific to each type of equipment. Find the load chart for the particular crane or machinery you're using.</a:t>
            </a:r>
            <a:endParaRPr lang="en-US" sz="2000" dirty="0"/>
          </a:p>
        </p:txBody>
      </p:sp>
      <p:sp>
        <p:nvSpPr>
          <p:cNvPr id="6" name="Shape 3"/>
          <p:cNvSpPr/>
          <p:nvPr/>
        </p:nvSpPr>
        <p:spPr>
          <a:xfrm>
            <a:off x="7426285" y="1052274"/>
            <a:ext cx="5800984" cy="1893570"/>
          </a:xfrm>
          <a:prstGeom prst="roundRect">
            <a:avLst>
              <a:gd name="adj" fmla="val 5280"/>
            </a:avLst>
          </a:prstGeom>
          <a:solidFill>
            <a:srgbClr val="EBD0FB"/>
          </a:solidFill>
          <a:ln w="13811">
            <a:solidFill>
              <a:srgbClr val="D7A1F7"/>
            </a:solidFill>
            <a:prstDash val="solid"/>
          </a:ln>
        </p:spPr>
      </p:sp>
      <p:sp>
        <p:nvSpPr>
          <p:cNvPr id="7" name="Text 4"/>
          <p:cNvSpPr/>
          <p:nvPr/>
        </p:nvSpPr>
        <p:spPr>
          <a:xfrm>
            <a:off x="7662267" y="1288256"/>
            <a:ext cx="5249692"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Understand the Variables:</a:t>
            </a:r>
            <a:r>
              <a:rPr lang="en-US" sz="2000" kern="0" spc="-35" dirty="0">
                <a:solidFill>
                  <a:srgbClr val="272525"/>
                </a:solidFill>
                <a:latin typeface="Source Sans Pro" pitchFamily="34" charset="0"/>
                <a:ea typeface="Source Sans Pro" pitchFamily="34" charset="-122"/>
                <a:cs typeface="Source Sans Pro" pitchFamily="34" charset="-120"/>
              </a:rPr>
              <a:t> Load charts have multiple variables, including boom length, operating radius, and load weight. These variables affect the machine's lifting capacity.</a:t>
            </a:r>
            <a:endParaRPr lang="en-US" sz="2000" dirty="0"/>
          </a:p>
        </p:txBody>
      </p:sp>
      <p:sp>
        <p:nvSpPr>
          <p:cNvPr id="8" name="Shape 5"/>
          <p:cNvSpPr/>
          <p:nvPr/>
        </p:nvSpPr>
        <p:spPr>
          <a:xfrm>
            <a:off x="1608083" y="3168015"/>
            <a:ext cx="5596032" cy="2248972"/>
          </a:xfrm>
          <a:prstGeom prst="roundRect">
            <a:avLst>
              <a:gd name="adj" fmla="val 4446"/>
            </a:avLst>
          </a:prstGeom>
          <a:solidFill>
            <a:srgbClr val="EBD0FB"/>
          </a:solidFill>
          <a:ln w="13811">
            <a:solidFill>
              <a:srgbClr val="D7A1F7"/>
            </a:solidFill>
            <a:prstDash val="solid"/>
          </a:ln>
        </p:spPr>
      </p:sp>
      <p:sp>
        <p:nvSpPr>
          <p:cNvPr id="9" name="Text 6"/>
          <p:cNvSpPr/>
          <p:nvPr/>
        </p:nvSpPr>
        <p:spPr>
          <a:xfrm>
            <a:off x="1923393" y="3403997"/>
            <a:ext cx="5044740"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Boom Length:</a:t>
            </a:r>
            <a:r>
              <a:rPr lang="en-US" sz="2000" kern="0" spc="-35" dirty="0">
                <a:solidFill>
                  <a:srgbClr val="272525"/>
                </a:solidFill>
                <a:latin typeface="Source Sans Pro" pitchFamily="34" charset="0"/>
                <a:ea typeface="Source Sans Pro" pitchFamily="34" charset="-122"/>
                <a:cs typeface="Source Sans Pro" pitchFamily="34" charset="-120"/>
              </a:rPr>
              <a:t> The horizontal extension of the crane's arm. Load charts display different capacities for different boom lengths. Locate the column or section that corresponds to the boom length you intend to use.</a:t>
            </a:r>
            <a:endParaRPr lang="en-US" sz="2000" dirty="0"/>
          </a:p>
        </p:txBody>
      </p:sp>
      <p:sp>
        <p:nvSpPr>
          <p:cNvPr id="10" name="Shape 7"/>
          <p:cNvSpPr/>
          <p:nvPr/>
        </p:nvSpPr>
        <p:spPr>
          <a:xfrm>
            <a:off x="7426285" y="3168015"/>
            <a:ext cx="5800984" cy="2248972"/>
          </a:xfrm>
          <a:prstGeom prst="roundRect">
            <a:avLst>
              <a:gd name="adj" fmla="val 4446"/>
            </a:avLst>
          </a:prstGeom>
          <a:solidFill>
            <a:srgbClr val="EBD0FB"/>
          </a:solidFill>
          <a:ln w="13811">
            <a:solidFill>
              <a:srgbClr val="D7A1F7"/>
            </a:solidFill>
            <a:prstDash val="solid"/>
          </a:ln>
        </p:spPr>
      </p:sp>
      <p:sp>
        <p:nvSpPr>
          <p:cNvPr id="11" name="Text 8"/>
          <p:cNvSpPr/>
          <p:nvPr/>
        </p:nvSpPr>
        <p:spPr>
          <a:xfrm>
            <a:off x="7662267" y="3403997"/>
            <a:ext cx="4383762"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Operating Radius:</a:t>
            </a:r>
            <a:r>
              <a:rPr lang="en-US" sz="2000" kern="0" spc="-35" dirty="0">
                <a:solidFill>
                  <a:srgbClr val="272525"/>
                </a:solidFill>
                <a:latin typeface="Source Sans Pro" pitchFamily="34" charset="0"/>
                <a:ea typeface="Source Sans Pro" pitchFamily="34" charset="-122"/>
                <a:cs typeface="Source Sans Pro" pitchFamily="34" charset="-120"/>
              </a:rPr>
              <a:t> The distance from the crane's center to the load. Find the row or section that matches the operating radius you'll be working with.</a:t>
            </a:r>
            <a:endParaRPr lang="en-US" sz="2000" dirty="0"/>
          </a:p>
        </p:txBody>
      </p:sp>
      <p:sp>
        <p:nvSpPr>
          <p:cNvPr id="12" name="Shape 9"/>
          <p:cNvSpPr/>
          <p:nvPr/>
        </p:nvSpPr>
        <p:spPr>
          <a:xfrm>
            <a:off x="1608083" y="5639157"/>
            <a:ext cx="11619186" cy="1538168"/>
          </a:xfrm>
          <a:prstGeom prst="roundRect">
            <a:avLst>
              <a:gd name="adj" fmla="val 6501"/>
            </a:avLst>
          </a:prstGeom>
          <a:solidFill>
            <a:srgbClr val="EBD0FB"/>
          </a:solidFill>
          <a:ln w="13811">
            <a:solidFill>
              <a:srgbClr val="D7A1F7"/>
            </a:solidFill>
            <a:prstDash val="solid"/>
          </a:ln>
        </p:spPr>
      </p:sp>
      <p:sp>
        <p:nvSpPr>
          <p:cNvPr id="13" name="Text 10"/>
          <p:cNvSpPr/>
          <p:nvPr/>
        </p:nvSpPr>
        <p:spPr>
          <a:xfrm>
            <a:off x="1923393" y="5875139"/>
            <a:ext cx="10122518"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Load Weight:</a:t>
            </a:r>
            <a:r>
              <a:rPr lang="en-US" sz="2000" kern="0" spc="-35" dirty="0">
                <a:solidFill>
                  <a:srgbClr val="272525"/>
                </a:solidFill>
                <a:latin typeface="Source Sans Pro" pitchFamily="34" charset="0"/>
                <a:ea typeface="Source Sans Pro" pitchFamily="34" charset="-122"/>
                <a:cs typeface="Source Sans Pro" pitchFamily="34" charset="-120"/>
              </a:rPr>
              <a:t> Look for the load weight on the chart. Match it with the intersection of the specified boom length and operating radius. This point on the chart will indicate the safe lifting capacity for that particular configuration.</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237515" y="88522"/>
            <a:ext cx="14156402" cy="8030719"/>
          </a:xfrm>
          <a:prstGeom prst="rect">
            <a:avLst/>
          </a:prstGeom>
        </p:spPr>
      </p:pic>
      <p:sp>
        <p:nvSpPr>
          <p:cNvPr id="6" name="Footer Placeholder 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036796"/>
            <a:ext cx="9933503" cy="1041559"/>
          </a:xfrm>
          <a:prstGeom prst="rect">
            <a:avLst/>
          </a:prstGeom>
          <a:noFill/>
          <a:ln/>
        </p:spPr>
        <p:txBody>
          <a:bodyPr wrap="square" rtlCol="0" anchor="t"/>
          <a:lstStyle/>
          <a:p>
            <a:pPr marL="0" indent="0">
              <a:lnSpc>
                <a:spcPts val="2734"/>
              </a:lnSpc>
              <a:buNone/>
            </a:pPr>
            <a:r>
              <a:rPr lang="en-US" sz="2187" b="1" kern="0" spc="-44" dirty="0">
                <a:solidFill>
                  <a:srgbClr val="FF75D3"/>
                </a:solidFill>
                <a:latin typeface="adonis-web" pitchFamily="34" charset="0"/>
                <a:ea typeface="adonis-web" pitchFamily="34" charset="-122"/>
                <a:cs typeface="adonis-web" pitchFamily="34" charset="-120"/>
              </a:rPr>
              <a:t>A construction site requires a crane to lift a load of 6 tons at specific boom length and operating radius parameters. The crane operator needs to determine if the crane can safely handle this load at the given configuration.</a:t>
            </a:r>
            <a:endParaRPr lang="en-US" sz="2187" dirty="0"/>
          </a:p>
        </p:txBody>
      </p:sp>
      <p:sp>
        <p:nvSpPr>
          <p:cNvPr id="5" name="Shape 2"/>
          <p:cNvSpPr/>
          <p:nvPr/>
        </p:nvSpPr>
        <p:spPr>
          <a:xfrm>
            <a:off x="2348389" y="2328267"/>
            <a:ext cx="4855726" cy="2321123"/>
          </a:xfrm>
          <a:prstGeom prst="roundRect">
            <a:avLst>
              <a:gd name="adj" fmla="val 4308"/>
            </a:avLst>
          </a:prstGeom>
          <a:solidFill>
            <a:srgbClr val="EBD0FB"/>
          </a:solidFill>
          <a:ln w="13811">
            <a:solidFill>
              <a:srgbClr val="D7A1F7"/>
            </a:solidFill>
            <a:prstDash val="solid"/>
          </a:ln>
        </p:spPr>
      </p:sp>
      <p:sp>
        <p:nvSpPr>
          <p:cNvPr id="6" name="Text 3"/>
          <p:cNvSpPr/>
          <p:nvPr/>
        </p:nvSpPr>
        <p:spPr>
          <a:xfrm>
            <a:off x="2584371" y="2564249"/>
            <a:ext cx="4383762" cy="355402"/>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Load Chart Specifications:</a:t>
            </a:r>
            <a:endParaRPr lang="en-US" sz="2000" dirty="0"/>
          </a:p>
        </p:txBody>
      </p:sp>
      <p:sp>
        <p:nvSpPr>
          <p:cNvPr id="7" name="Text 4"/>
          <p:cNvSpPr/>
          <p:nvPr/>
        </p:nvSpPr>
        <p:spPr>
          <a:xfrm>
            <a:off x="2939772" y="3169563"/>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Boom Lengths:</a:t>
            </a:r>
            <a:r>
              <a:rPr lang="en-US" sz="2000" kern="0" spc="-35" dirty="0">
                <a:solidFill>
                  <a:srgbClr val="272525"/>
                </a:solidFill>
                <a:latin typeface="Source Sans Pro" pitchFamily="34" charset="0"/>
                <a:ea typeface="Source Sans Pro" pitchFamily="34" charset="-122"/>
                <a:cs typeface="Source Sans Pro" pitchFamily="34" charset="-120"/>
              </a:rPr>
              <a:t> 52 meters</a:t>
            </a:r>
            <a:endParaRPr lang="en-US" sz="2000" dirty="0"/>
          </a:p>
        </p:txBody>
      </p:sp>
      <p:sp>
        <p:nvSpPr>
          <p:cNvPr id="8" name="Text 5"/>
          <p:cNvSpPr/>
          <p:nvPr/>
        </p:nvSpPr>
        <p:spPr>
          <a:xfrm>
            <a:off x="2939772" y="3613785"/>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Operating Radii:</a:t>
            </a:r>
            <a:r>
              <a:rPr lang="en-US" sz="2000" kern="0" spc="-35" dirty="0">
                <a:solidFill>
                  <a:srgbClr val="272525"/>
                </a:solidFill>
                <a:latin typeface="Source Sans Pro" pitchFamily="34" charset="0"/>
                <a:ea typeface="Source Sans Pro" pitchFamily="34" charset="-122"/>
                <a:cs typeface="Source Sans Pro" pitchFamily="34" charset="-120"/>
              </a:rPr>
              <a:t> 18 meters</a:t>
            </a:r>
            <a:endParaRPr lang="en-US" sz="2000" dirty="0"/>
          </a:p>
        </p:txBody>
      </p:sp>
      <p:sp>
        <p:nvSpPr>
          <p:cNvPr id="9" name="Text 6"/>
          <p:cNvSpPr/>
          <p:nvPr/>
        </p:nvSpPr>
        <p:spPr>
          <a:xfrm>
            <a:off x="2939772" y="4058007"/>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Load Capacities</a:t>
            </a:r>
            <a:r>
              <a:rPr lang="en-US" sz="2000" b="1" kern="0" spc="-35" dirty="0" smtClean="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0" name="Shape 7"/>
          <p:cNvSpPr/>
          <p:nvPr/>
        </p:nvSpPr>
        <p:spPr>
          <a:xfrm>
            <a:off x="7426285" y="2328267"/>
            <a:ext cx="5343784" cy="2321123"/>
          </a:xfrm>
          <a:prstGeom prst="roundRect">
            <a:avLst>
              <a:gd name="adj" fmla="val 4308"/>
            </a:avLst>
          </a:prstGeom>
          <a:solidFill>
            <a:srgbClr val="EBD0FB"/>
          </a:solidFill>
          <a:ln w="13811">
            <a:solidFill>
              <a:srgbClr val="D7A1F7"/>
            </a:solidFill>
            <a:prstDash val="solid"/>
          </a:ln>
        </p:spPr>
      </p:sp>
      <p:sp>
        <p:nvSpPr>
          <p:cNvPr id="11" name="Text 8"/>
          <p:cNvSpPr/>
          <p:nvPr/>
        </p:nvSpPr>
        <p:spPr>
          <a:xfrm>
            <a:off x="7662267" y="2564249"/>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Given:</a:t>
            </a:r>
            <a:endParaRPr lang="en-US" sz="2187" dirty="0"/>
          </a:p>
        </p:txBody>
      </p:sp>
      <p:sp>
        <p:nvSpPr>
          <p:cNvPr id="12" name="Text 9"/>
          <p:cNvSpPr/>
          <p:nvPr/>
        </p:nvSpPr>
        <p:spPr>
          <a:xfrm>
            <a:off x="8017669" y="3161348"/>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Crane's Boom Length:</a:t>
            </a:r>
            <a:r>
              <a:rPr lang="en-US" sz="2000" kern="0" spc="-35" dirty="0">
                <a:solidFill>
                  <a:srgbClr val="272525"/>
                </a:solidFill>
                <a:latin typeface="Source Sans Pro" pitchFamily="34" charset="0"/>
                <a:ea typeface="Source Sans Pro" pitchFamily="34" charset="-122"/>
                <a:cs typeface="Source Sans Pro" pitchFamily="34" charset="-120"/>
              </a:rPr>
              <a:t> 52 meters</a:t>
            </a:r>
            <a:endParaRPr lang="en-US" sz="2000" dirty="0"/>
          </a:p>
        </p:txBody>
      </p:sp>
      <p:sp>
        <p:nvSpPr>
          <p:cNvPr id="13" name="Text 10"/>
          <p:cNvSpPr/>
          <p:nvPr/>
        </p:nvSpPr>
        <p:spPr>
          <a:xfrm>
            <a:off x="8017669" y="3605570"/>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Operating Radius:</a:t>
            </a:r>
            <a:r>
              <a:rPr lang="en-US" sz="2000" kern="0" spc="-35" dirty="0">
                <a:solidFill>
                  <a:srgbClr val="272525"/>
                </a:solidFill>
                <a:latin typeface="Source Sans Pro" pitchFamily="34" charset="0"/>
                <a:ea typeface="Source Sans Pro" pitchFamily="34" charset="-122"/>
                <a:cs typeface="Source Sans Pro" pitchFamily="34" charset="-120"/>
              </a:rPr>
              <a:t> 18 meters</a:t>
            </a:r>
            <a:endParaRPr lang="en-US" sz="2000" dirty="0"/>
          </a:p>
        </p:txBody>
      </p:sp>
      <p:sp>
        <p:nvSpPr>
          <p:cNvPr id="14" name="Text 11"/>
          <p:cNvSpPr/>
          <p:nvPr/>
        </p:nvSpPr>
        <p:spPr>
          <a:xfrm>
            <a:off x="8017669" y="4049792"/>
            <a:ext cx="402836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Load Weight to Lift:</a:t>
            </a:r>
            <a:r>
              <a:rPr lang="en-US" sz="2000" kern="0" spc="-35" dirty="0">
                <a:solidFill>
                  <a:srgbClr val="272525"/>
                </a:solidFill>
                <a:latin typeface="Source Sans Pro" pitchFamily="34" charset="0"/>
                <a:ea typeface="Source Sans Pro" pitchFamily="34" charset="-122"/>
                <a:cs typeface="Source Sans Pro" pitchFamily="34" charset="-120"/>
              </a:rPr>
              <a:t> 6 tons</a:t>
            </a:r>
            <a:endParaRPr lang="en-US" sz="2000" dirty="0"/>
          </a:p>
        </p:txBody>
      </p:sp>
      <p:sp>
        <p:nvSpPr>
          <p:cNvPr id="15" name="Text 12"/>
          <p:cNvSpPr/>
          <p:nvPr/>
        </p:nvSpPr>
        <p:spPr>
          <a:xfrm>
            <a:off x="2348389" y="4899303"/>
            <a:ext cx="9933503" cy="355402"/>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Steps to Determine the Capacity:</a:t>
            </a:r>
            <a:endParaRPr lang="en-US" sz="2000" dirty="0"/>
          </a:p>
        </p:txBody>
      </p:sp>
      <p:sp>
        <p:nvSpPr>
          <p:cNvPr id="16" name="Text 13"/>
          <p:cNvSpPr/>
          <p:nvPr/>
        </p:nvSpPr>
        <p:spPr>
          <a:xfrm>
            <a:off x="2703790" y="5504617"/>
            <a:ext cx="9578102" cy="355402"/>
          </a:xfrm>
          <a:prstGeom prst="rect">
            <a:avLst/>
          </a:prstGeom>
          <a:noFill/>
          <a:ln/>
        </p:spPr>
        <p:txBody>
          <a:bodyPr wrap="none" rtlCol="0" anchor="t"/>
          <a:lstStyle/>
          <a:p>
            <a:pPr marL="342900" indent="-342900" algn="l">
              <a:lnSpc>
                <a:spcPts val="2799"/>
              </a:lnSpc>
              <a:buSzPct val="100000"/>
              <a:buFont typeface="+mj-lt"/>
              <a:buAutoNum type="arabicPeriod"/>
            </a:pPr>
            <a:r>
              <a:rPr lang="en-US" sz="2000" kern="0" spc="-35" dirty="0">
                <a:solidFill>
                  <a:srgbClr val="272525"/>
                </a:solidFill>
                <a:latin typeface="Source Sans Pro" pitchFamily="34" charset="0"/>
                <a:ea typeface="Source Sans Pro" pitchFamily="34" charset="-122"/>
                <a:cs typeface="Source Sans Pro" pitchFamily="34" charset="-120"/>
              </a:rPr>
              <a:t>Identify the column for the 52-meter boom length on the load chart.</a:t>
            </a:r>
            <a:endParaRPr lang="en-US" sz="2000" dirty="0"/>
          </a:p>
        </p:txBody>
      </p:sp>
      <p:sp>
        <p:nvSpPr>
          <p:cNvPr id="17" name="Text 14"/>
          <p:cNvSpPr/>
          <p:nvPr/>
        </p:nvSpPr>
        <p:spPr>
          <a:xfrm>
            <a:off x="2703790" y="5948839"/>
            <a:ext cx="9578102" cy="355402"/>
          </a:xfrm>
          <a:prstGeom prst="rect">
            <a:avLst/>
          </a:prstGeom>
          <a:noFill/>
          <a:ln/>
        </p:spPr>
        <p:txBody>
          <a:bodyPr wrap="none" rtlCol="0" anchor="t"/>
          <a:lstStyle/>
          <a:p>
            <a:pPr marL="342900" indent="-342900" algn="l">
              <a:lnSpc>
                <a:spcPts val="2799"/>
              </a:lnSpc>
              <a:buSzPct val="100000"/>
              <a:buFont typeface="+mj-lt"/>
              <a:buAutoNum type="arabicPeriod" startAt="2"/>
            </a:pPr>
            <a:r>
              <a:rPr lang="en-US" sz="2000" kern="0" spc="-35" dirty="0">
                <a:solidFill>
                  <a:srgbClr val="272525"/>
                </a:solidFill>
                <a:latin typeface="Source Sans Pro" pitchFamily="34" charset="0"/>
                <a:ea typeface="Source Sans Pro" pitchFamily="34" charset="-122"/>
                <a:cs typeface="Source Sans Pro" pitchFamily="34" charset="-120"/>
              </a:rPr>
              <a:t>Locate the row for the 18-meter operating radius.</a:t>
            </a:r>
            <a:endParaRPr lang="en-US" sz="2000" dirty="0"/>
          </a:p>
        </p:txBody>
      </p:sp>
      <p:sp>
        <p:nvSpPr>
          <p:cNvPr id="18" name="Text 15"/>
          <p:cNvSpPr/>
          <p:nvPr/>
        </p:nvSpPr>
        <p:spPr>
          <a:xfrm>
            <a:off x="2703790" y="6393061"/>
            <a:ext cx="9578102" cy="355402"/>
          </a:xfrm>
          <a:prstGeom prst="rect">
            <a:avLst/>
          </a:prstGeom>
          <a:noFill/>
          <a:ln/>
        </p:spPr>
        <p:txBody>
          <a:bodyPr wrap="none" rtlCol="0" anchor="t"/>
          <a:lstStyle/>
          <a:p>
            <a:pPr marL="342900" indent="-342900" algn="l">
              <a:lnSpc>
                <a:spcPts val="2799"/>
              </a:lnSpc>
              <a:buSzPct val="100000"/>
              <a:buFont typeface="+mj-lt"/>
              <a:buAutoNum type="arabicPeriod" startAt="3"/>
            </a:pPr>
            <a:r>
              <a:rPr lang="en-US" sz="2000" kern="0" spc="-35" dirty="0">
                <a:solidFill>
                  <a:srgbClr val="272525"/>
                </a:solidFill>
                <a:latin typeface="Source Sans Pro" pitchFamily="34" charset="0"/>
                <a:ea typeface="Source Sans Pro" pitchFamily="34" charset="-122"/>
                <a:cs typeface="Source Sans Pro" pitchFamily="34" charset="-120"/>
              </a:rPr>
              <a:t>Look for the intersection of these values.</a:t>
            </a:r>
            <a:endParaRPr lang="en-US" sz="2000" dirty="0"/>
          </a:p>
        </p:txBody>
      </p:sp>
      <p:sp>
        <p:nvSpPr>
          <p:cNvPr id="19" name="Text 16"/>
          <p:cNvSpPr/>
          <p:nvPr/>
        </p:nvSpPr>
        <p:spPr>
          <a:xfrm>
            <a:off x="2703790" y="6837283"/>
            <a:ext cx="9578102" cy="355402"/>
          </a:xfrm>
          <a:prstGeom prst="rect">
            <a:avLst/>
          </a:prstGeom>
          <a:noFill/>
          <a:ln/>
        </p:spPr>
        <p:txBody>
          <a:bodyPr wrap="none" rtlCol="0" anchor="t"/>
          <a:lstStyle/>
          <a:p>
            <a:pPr marL="342900" indent="-342900" algn="l">
              <a:lnSpc>
                <a:spcPts val="2799"/>
              </a:lnSpc>
              <a:buSzPct val="100000"/>
              <a:buFont typeface="+mj-lt"/>
              <a:buAutoNum type="arabicPeriod" startAt="4"/>
            </a:pPr>
            <a:r>
              <a:rPr lang="en-US" sz="2000" kern="0" spc="-35" dirty="0">
                <a:solidFill>
                  <a:srgbClr val="272525"/>
                </a:solidFill>
                <a:latin typeface="Source Sans Pro" pitchFamily="34" charset="0"/>
                <a:ea typeface="Source Sans Pro" pitchFamily="34" charset="-122"/>
                <a:cs typeface="Source Sans Pro" pitchFamily="34" charset="-120"/>
              </a:rPr>
              <a:t>Find the load capacity closest to the intended load of 6 tons.</a:t>
            </a:r>
            <a:endParaRPr lang="en-US" sz="2000" dirty="0"/>
          </a:p>
        </p:txBody>
      </p:sp>
      <p:sp>
        <p:nvSpPr>
          <p:cNvPr id="21" name="Footer Placeholder 2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72840" y="110358"/>
            <a:ext cx="14415670" cy="8119241"/>
          </a:xfrm>
          <a:prstGeom prst="rect">
            <a:avLst/>
          </a:prstGeom>
        </p:spPr>
      </p:pic>
      <p:sp>
        <p:nvSpPr>
          <p:cNvPr id="6" name="Footer Placeholder 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2110145"/>
            <a:ext cx="4855726" cy="2248972"/>
          </a:xfrm>
          <a:prstGeom prst="roundRect">
            <a:avLst>
              <a:gd name="adj" fmla="val 4446"/>
            </a:avLst>
          </a:prstGeom>
          <a:solidFill>
            <a:srgbClr val="EBD0FB"/>
          </a:solidFill>
          <a:ln w="13811">
            <a:solidFill>
              <a:srgbClr val="D7A1F7"/>
            </a:solidFill>
            <a:prstDash val="solid"/>
          </a:ln>
        </p:spPr>
      </p:sp>
      <p:sp>
        <p:nvSpPr>
          <p:cNvPr id="5" name="Text 2"/>
          <p:cNvSpPr/>
          <p:nvPr/>
        </p:nvSpPr>
        <p:spPr>
          <a:xfrm>
            <a:off x="2584371" y="2346127"/>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As per the load chart:  It indicates that at a 52-meter boom length and an 18-meter radius, the crane's safe lifting capacity shows a maximum of 9.1 tons.</a:t>
            </a:r>
            <a:endParaRPr lang="en-US" sz="2000" dirty="0"/>
          </a:p>
        </p:txBody>
      </p:sp>
      <p:sp>
        <p:nvSpPr>
          <p:cNvPr id="6" name="Shape 3"/>
          <p:cNvSpPr/>
          <p:nvPr/>
        </p:nvSpPr>
        <p:spPr>
          <a:xfrm>
            <a:off x="7426284" y="2110145"/>
            <a:ext cx="5643329" cy="2248972"/>
          </a:xfrm>
          <a:prstGeom prst="roundRect">
            <a:avLst>
              <a:gd name="adj" fmla="val 4446"/>
            </a:avLst>
          </a:prstGeom>
          <a:solidFill>
            <a:srgbClr val="EBD0FB"/>
          </a:solidFill>
          <a:ln w="13811">
            <a:solidFill>
              <a:srgbClr val="D7A1F7"/>
            </a:solidFill>
            <a:prstDash val="solid"/>
          </a:ln>
        </p:spPr>
      </p:sp>
      <p:sp>
        <p:nvSpPr>
          <p:cNvPr id="7" name="Text 4"/>
          <p:cNvSpPr/>
          <p:nvPr/>
        </p:nvSpPr>
        <p:spPr>
          <a:xfrm>
            <a:off x="7662266" y="2346127"/>
            <a:ext cx="5060505"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Result: According to the load chart, at the specified boom length and radius, the crane's safe lifting capacity is 9.1 tons. As the intended load is 6 tons, it falls within the safe lifting capacity for this configuration.</a:t>
            </a:r>
            <a:endParaRPr lang="en-US" sz="2000" dirty="0"/>
          </a:p>
        </p:txBody>
      </p:sp>
      <p:sp>
        <p:nvSpPr>
          <p:cNvPr id="8" name="Shape 5"/>
          <p:cNvSpPr/>
          <p:nvPr/>
        </p:nvSpPr>
        <p:spPr>
          <a:xfrm>
            <a:off x="2348389" y="4581287"/>
            <a:ext cx="9933503" cy="1538168"/>
          </a:xfrm>
          <a:prstGeom prst="roundRect">
            <a:avLst>
              <a:gd name="adj" fmla="val 6501"/>
            </a:avLst>
          </a:prstGeom>
          <a:solidFill>
            <a:srgbClr val="EBD0FB"/>
          </a:solidFill>
          <a:ln w="13811">
            <a:solidFill>
              <a:srgbClr val="D7A1F7"/>
            </a:solidFill>
            <a:prstDash val="solid"/>
          </a:ln>
        </p:spPr>
      </p:sp>
      <p:sp>
        <p:nvSpPr>
          <p:cNvPr id="9" name="Text 6"/>
          <p:cNvSpPr/>
          <p:nvPr/>
        </p:nvSpPr>
        <p:spPr>
          <a:xfrm>
            <a:off x="2584371" y="4817269"/>
            <a:ext cx="9461540"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Decision: Based on the load chart, the crane can safely lift the 6-ton load at the specified boom length and radius without exceeding the safe lifting capacity. The operation can proceed safely without concerns about overloading.</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484</Words>
  <Application>Microsoft Office PowerPoint</Application>
  <PresentationFormat>Custom</PresentationFormat>
  <Paragraphs>45</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2023-12-30T10:49:41Z</dcterms:created>
  <dcterms:modified xsi:type="dcterms:W3CDTF">2023-12-30T11:13:52Z</dcterms:modified>
</cp:coreProperties>
</file>