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50" r:id="rId2"/>
  </p:sldMasterIdLst>
  <p:notesMasterIdLst>
    <p:notesMasterId r:id="rId10"/>
  </p:notesMasterIdLst>
  <p:handoutMasterIdLst>
    <p:handoutMasterId r:id="rId11"/>
  </p:handout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</p:sldIdLst>
  <p:sldSz cx="14630400" cy="8229600"/>
  <p:notesSz cx="8229600" cy="146304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>
        <p:scale>
          <a:sx n="60" d="100"/>
          <a:sy n="60" d="100"/>
        </p:scale>
        <p:origin x="-612" y="-120"/>
      </p:cViewPr>
      <p:guideLst>
        <p:guide orient="horz" pos="2592"/>
        <p:guide pos="460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3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565525" cy="7318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en-IN" smtClean="0"/>
              <a:t>HSE STUDY GUIDE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660900" y="0"/>
            <a:ext cx="3567113" cy="7318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82EE1C-2BC6-4B02-8687-A47A0E35593A}" type="datetimeFigureOut">
              <a:rPr lang="en-IN" smtClean="0"/>
              <a:t>26-10-2023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13896975"/>
            <a:ext cx="3565525" cy="7302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en-IN" smtClean="0"/>
              <a:t>www.hsestudyguide.com</a:t>
            </a:r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660900" y="13896975"/>
            <a:ext cx="3567113" cy="7302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BF541F8-ABAF-44A4-8D37-265267FD2E8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64970829"/>
      </p:ext>
    </p:extLst>
  </p:cSld>
  <p:clrMap bg1="lt1" tx1="dk1" bg2="lt2" tx2="dk2" accent1="accent1" accent2="accent2" accent3="accent3" accent4="accent4" accent5="accent5" accent6="accent6" hlink="hlink" folHlink="folHlink"/>
  <p:hf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565525" cy="7318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en-IN" smtClean="0"/>
              <a:t>HSE STUDY GUIDE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660900" y="0"/>
            <a:ext cx="3567113" cy="7318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EFD051B-2597-4D57-A0A8-29DD12843F9E}" type="datetimeFigureOut">
              <a:rPr lang="en-IN" smtClean="0"/>
              <a:t>26-10-2023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-762000" y="1096963"/>
            <a:ext cx="9753600" cy="5486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822325" y="6950075"/>
            <a:ext cx="6584950" cy="658336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13896975"/>
            <a:ext cx="3565525" cy="7302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en-IN" smtClean="0"/>
              <a:t>www.hsestudyguide.com</a:t>
            </a:r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660900" y="13896975"/>
            <a:ext cx="3567113" cy="7302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5F7732E-BAFE-45C4-BEED-2251B1767B0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5224314"/>
      </p:ext>
    </p:extLst>
  </p:cSld>
  <p:clrMap bg1="lt1" tx1="dk1" bg2="lt2" tx2="dk2" accent1="accent1" accent2="accent2" accent3="accent3" accent4="accent4" accent5="accent5" accent6="accent6" hlink="hlink" folHlink="folHlink"/>
  <p:hf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www.hsestudyguide.com</a:t>
            </a:r>
            <a:endParaRPr lang="en-IN"/>
          </a:p>
        </p:txBody>
      </p:sp>
      <p:sp>
        <p:nvSpPr>
          <p:cNvPr id="6" name="Header Placeholder 5"/>
          <p:cNvSpPr>
            <a:spLocks noGrp="1"/>
          </p:cNvSpPr>
          <p:nvPr>
            <p:ph type="hdr" sz="quarter" idx="12"/>
          </p:nvPr>
        </p:nvSpPr>
        <p:spPr/>
        <p:txBody>
          <a:bodyPr/>
          <a:lstStyle/>
          <a:p>
            <a:r>
              <a:rPr lang="en-IN" smtClean="0"/>
              <a:t>HSE STUDY GUIDE</a:t>
            </a:r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www.hsestudyguide.com</a:t>
            </a:r>
            <a:endParaRPr lang="en-IN"/>
          </a:p>
        </p:txBody>
      </p:sp>
      <p:sp>
        <p:nvSpPr>
          <p:cNvPr id="6" name="Header Placeholder 5"/>
          <p:cNvSpPr>
            <a:spLocks noGrp="1"/>
          </p:cNvSpPr>
          <p:nvPr>
            <p:ph type="hdr" sz="quarter" idx="12"/>
          </p:nvPr>
        </p:nvSpPr>
        <p:spPr/>
        <p:txBody>
          <a:bodyPr/>
          <a:lstStyle/>
          <a:p>
            <a:r>
              <a:rPr lang="en-IN" smtClean="0"/>
              <a:t>HSE STUDY GUIDE</a:t>
            </a:r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www.hsestudyguide.com</a:t>
            </a:r>
            <a:endParaRPr lang="en-IN"/>
          </a:p>
        </p:txBody>
      </p:sp>
      <p:sp>
        <p:nvSpPr>
          <p:cNvPr id="6" name="Header Placeholder 5"/>
          <p:cNvSpPr>
            <a:spLocks noGrp="1"/>
          </p:cNvSpPr>
          <p:nvPr>
            <p:ph type="hdr" sz="quarter" idx="12"/>
          </p:nvPr>
        </p:nvSpPr>
        <p:spPr/>
        <p:txBody>
          <a:bodyPr/>
          <a:lstStyle/>
          <a:p>
            <a:r>
              <a:rPr lang="en-IN" smtClean="0"/>
              <a:t>HSE STUDY GUIDE</a:t>
            </a:r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www.hsestudyguide.com</a:t>
            </a:r>
            <a:endParaRPr lang="en-IN"/>
          </a:p>
        </p:txBody>
      </p:sp>
      <p:sp>
        <p:nvSpPr>
          <p:cNvPr id="6" name="Header Placeholder 5"/>
          <p:cNvSpPr>
            <a:spLocks noGrp="1"/>
          </p:cNvSpPr>
          <p:nvPr>
            <p:ph type="hdr" sz="quarter" idx="12"/>
          </p:nvPr>
        </p:nvSpPr>
        <p:spPr/>
        <p:txBody>
          <a:bodyPr/>
          <a:lstStyle/>
          <a:p>
            <a:r>
              <a:rPr lang="en-IN" smtClean="0"/>
              <a:t>HSE STUDY GUIDE</a:t>
            </a:r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www.hsestudyguide.com</a:t>
            </a:r>
            <a:endParaRPr lang="en-IN"/>
          </a:p>
        </p:txBody>
      </p:sp>
      <p:sp>
        <p:nvSpPr>
          <p:cNvPr id="6" name="Header Placeholder 5"/>
          <p:cNvSpPr>
            <a:spLocks noGrp="1"/>
          </p:cNvSpPr>
          <p:nvPr>
            <p:ph type="hdr" sz="quarter" idx="12"/>
          </p:nvPr>
        </p:nvSpPr>
        <p:spPr/>
        <p:txBody>
          <a:bodyPr/>
          <a:lstStyle/>
          <a:p>
            <a:r>
              <a:rPr lang="en-IN" smtClean="0"/>
              <a:t>HSE STUDY GUIDE</a:t>
            </a:r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www.hsestudyguide.com</a:t>
            </a:r>
            <a:endParaRPr lang="en-IN"/>
          </a:p>
        </p:txBody>
      </p:sp>
      <p:sp>
        <p:nvSpPr>
          <p:cNvPr id="6" name="Header Placeholder 5"/>
          <p:cNvSpPr>
            <a:spLocks noGrp="1"/>
          </p:cNvSpPr>
          <p:nvPr>
            <p:ph type="hdr" sz="quarter" idx="12"/>
          </p:nvPr>
        </p:nvSpPr>
        <p:spPr/>
        <p:txBody>
          <a:bodyPr/>
          <a:lstStyle/>
          <a:p>
            <a:r>
              <a:rPr lang="en-IN" smtClean="0"/>
              <a:t>HSE STUDY GUIDE</a:t>
            </a:r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www.hsestudyguide.com</a:t>
            </a:r>
            <a:endParaRPr lang="en-IN"/>
          </a:p>
        </p:txBody>
      </p:sp>
      <p:sp>
        <p:nvSpPr>
          <p:cNvPr id="6" name="Header Placeholder 5"/>
          <p:cNvSpPr>
            <a:spLocks noGrp="1"/>
          </p:cNvSpPr>
          <p:nvPr>
            <p:ph type="hdr" sz="quarter" idx="12"/>
          </p:nvPr>
        </p:nvSpPr>
        <p:spPr/>
        <p:txBody>
          <a:bodyPr/>
          <a:lstStyle/>
          <a:p>
            <a:r>
              <a:rPr lang="en-IN" smtClean="0"/>
              <a:t>HSE STUDY GUIDE</a:t>
            </a:r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IN" smtClean="0"/>
              <a:t>www.hsestudyguide.com</a:t>
            </a:r>
            <a:endParaRPr lang="en-I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6963" y="2555875"/>
            <a:ext cx="12436475" cy="1765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93925" y="4664075"/>
            <a:ext cx="10242550" cy="21018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www.hsestudyguide.com</a:t>
            </a: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2FD4CB-60FA-470C-83AE-0B4BB8A5AB4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84842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www.hsestudyguide.com</a:t>
            </a: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2FD4CB-60FA-470C-83AE-0B4BB8A5AB4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452440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5700" y="5287963"/>
            <a:ext cx="12436475" cy="163512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5700" y="3487738"/>
            <a:ext cx="12436475" cy="1800225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www.hsestudyguide.com</a:t>
            </a: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2FD4CB-60FA-470C-83AE-0B4BB8A5AB4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203064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31838" y="1920875"/>
            <a:ext cx="6507162" cy="54308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391400" y="1920875"/>
            <a:ext cx="6507163" cy="54308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www.hsestudyguide.com</a:t>
            </a:r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2FD4CB-60FA-470C-83AE-0B4BB8A5AB4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222478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1838" y="1841500"/>
            <a:ext cx="6464300" cy="7683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31838" y="2609850"/>
            <a:ext cx="6464300" cy="47418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432675" y="1841500"/>
            <a:ext cx="6465888" cy="7683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432675" y="2609850"/>
            <a:ext cx="6465888" cy="47418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www.hsestudyguide.com</a:t>
            </a:r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2FD4CB-60FA-470C-83AE-0B4BB8A5AB4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327414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www.hsestudyguide.com</a:t>
            </a:r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2FD4CB-60FA-470C-83AE-0B4BB8A5AB4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956483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www.hsestudyguide.com</a:t>
            </a:r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2FD4CB-60FA-470C-83AE-0B4BB8A5AB4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588984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1838" y="327025"/>
            <a:ext cx="4813300" cy="1395413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9763" y="327025"/>
            <a:ext cx="8178800" cy="7024688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1838" y="1722438"/>
            <a:ext cx="4813300" cy="56292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www.hsestudyguide.com</a:t>
            </a:r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2FD4CB-60FA-470C-83AE-0B4BB8A5AB4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246719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67025" y="5761038"/>
            <a:ext cx="8778875" cy="6794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67025" y="735013"/>
            <a:ext cx="8778875" cy="4938712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867025" y="6440488"/>
            <a:ext cx="8778875" cy="96678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www.hsestudyguide.com</a:t>
            </a:r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2FD4CB-60FA-470C-83AE-0B4BB8A5AB4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979566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www.hsestudyguide.com</a:t>
            </a: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2FD4CB-60FA-470C-83AE-0B4BB8A5AB4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0583827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607675" y="330200"/>
            <a:ext cx="3290888" cy="70215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31838" y="330200"/>
            <a:ext cx="9723437" cy="702151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www.hsestudyguide.com</a:t>
            </a: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2FD4CB-60FA-470C-83AE-0B4BB8A5AB4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418708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.xml"/><Relationship Id="rId3" Type="http://schemas.openxmlformats.org/officeDocument/2006/relationships/slideLayout" Target="../slideLayouts/slideLayout4.xml"/><Relationship Id="rId7" Type="http://schemas.openxmlformats.org/officeDocument/2006/relationships/slideLayout" Target="../slideLayouts/slideLayout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2.xml"/><Relationship Id="rId5" Type="http://schemas.openxmlformats.org/officeDocument/2006/relationships/slideLayout" Target="../slideLayouts/slideLayout6.xml"/><Relationship Id="rId10" Type="http://schemas.openxmlformats.org/officeDocument/2006/relationships/slideLayout" Target="../slideLayouts/slideLayout11.xml"/><Relationship Id="rId4" Type="http://schemas.openxmlformats.org/officeDocument/2006/relationships/slideLayout" Target="../slideLayouts/slideLayout5.xml"/><Relationship Id="rId9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3"/>
          </p:nvPr>
        </p:nvSpPr>
        <p:spPr>
          <a:xfrm>
            <a:off x="4999038" y="7627938"/>
            <a:ext cx="4632325" cy="4381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IN" smtClean="0"/>
              <a:t>www.hsestudyguide.com</a:t>
            </a:r>
            <a:endParaRPr lang="en-I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31838" y="330200"/>
            <a:ext cx="13166725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1838" y="1920875"/>
            <a:ext cx="13166725" cy="54308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31838" y="7627938"/>
            <a:ext cx="3413125" cy="4381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999038" y="7627938"/>
            <a:ext cx="4632325" cy="4381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IN" smtClean="0"/>
              <a:t>www.hsestudyguide.com</a:t>
            </a: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85438" y="7627938"/>
            <a:ext cx="3413125" cy="4381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2FD4CB-60FA-470C-83AE-0B4BB8A5AB4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774692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59" r:id="rId9"/>
    <p:sldLayoutId id="2147483660" r:id="rId10"/>
    <p:sldLayoutId id="2147483661" r:id="rId11"/>
  </p:sldLayoutIdLst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AABCB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8F0"/>
          </a:solidFill>
          <a:ln w="13811">
            <a:solidFill>
              <a:srgbClr val="E5E0DF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319599" y="2759512"/>
            <a:ext cx="7477601" cy="166639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6561"/>
              </a:lnSpc>
              <a:buNone/>
            </a:pPr>
            <a:r>
              <a:rPr lang="en-US" sz="5249" kern="0" spc="-157" dirty="0">
                <a:solidFill>
                  <a:srgbClr val="2C3F42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Classification of  Fire Extinguisher </a:t>
            </a:r>
            <a:endParaRPr lang="en-US" sz="5249" dirty="0"/>
          </a:p>
        </p:txBody>
      </p:sp>
      <p:sp>
        <p:nvSpPr>
          <p:cNvPr id="5" name="Text 3"/>
          <p:cNvSpPr/>
          <p:nvPr/>
        </p:nvSpPr>
        <p:spPr>
          <a:xfrm>
            <a:off x="6319599" y="4759166"/>
            <a:ext cx="7477601" cy="71080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1750" kern="0" spc="-35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Learn about the different types of fire extinguishers and understand which ones are suitable for different classes of fires.</a:t>
            </a:r>
            <a:endParaRPr lang="en-US" sz="1750" dirty="0"/>
          </a:p>
        </p:txBody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7" name="Footer Placeholder 6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IN" smtClean="0"/>
              <a:t>www.hsestudyguide.com</a:t>
            </a:r>
            <a:endParaRPr lang="en-IN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AABCB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8F0"/>
          </a:solidFill>
          <a:ln w="13811">
            <a:solidFill>
              <a:srgbClr val="E5E0DF"/>
            </a:solidFill>
            <a:prstDash val="solid"/>
          </a:ln>
        </p:spPr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065"/>
            <a:ext cx="14630400" cy="8224535"/>
          </a:xfrm>
          <a:prstGeom prst="rect">
            <a:avLst/>
          </a:prstGeom>
        </p:spPr>
      </p:pic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IN" smtClean="0"/>
              <a:t>www.hsestudyguide.com</a:t>
            </a:r>
            <a:endParaRPr lang="en-IN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AABCB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8F0"/>
          </a:solidFill>
          <a:ln w="13811">
            <a:solidFill>
              <a:srgbClr val="E5E0DF"/>
            </a:solidFill>
            <a:prstDash val="solid"/>
          </a:ln>
        </p:spPr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26124"/>
            <a:ext cx="14630400" cy="8103476"/>
          </a:xfrm>
          <a:prstGeom prst="rect">
            <a:avLst/>
          </a:prstGeom>
        </p:spPr>
      </p:pic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IN" smtClean="0"/>
              <a:t>www.hsestudyguide.com</a:t>
            </a:r>
            <a:endParaRPr lang="en-IN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AABCB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8F0"/>
          </a:solidFill>
          <a:ln w="13811">
            <a:solidFill>
              <a:srgbClr val="E5E0DF"/>
            </a:solidFill>
            <a:prstDash val="solid"/>
          </a:ln>
        </p:spPr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06" y="457200"/>
            <a:ext cx="14582473" cy="7283669"/>
          </a:xfrm>
          <a:prstGeom prst="rect">
            <a:avLst/>
          </a:prstGeom>
        </p:spPr>
      </p:pic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IN" smtClean="0"/>
              <a:t>www.hsestudyguide.com</a:t>
            </a:r>
            <a:endParaRPr lang="en-IN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AABCB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8F0"/>
          </a:solidFill>
          <a:ln w="13811">
            <a:solidFill>
              <a:srgbClr val="E5E0DF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833041" y="860005"/>
            <a:ext cx="10554414" cy="44434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3499"/>
              </a:lnSpc>
              <a:buNone/>
            </a:pPr>
            <a:r>
              <a:rPr lang="en-US" sz="2187" b="1" kern="0" spc="-35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Cartridge-Operated Dry Chemical Fire Extinguishers (Class A, B, and C)</a:t>
            </a:r>
            <a:endParaRPr lang="en-US" sz="2187" dirty="0"/>
          </a:p>
        </p:txBody>
      </p:sp>
      <p:sp>
        <p:nvSpPr>
          <p:cNvPr id="5" name="Text 3"/>
          <p:cNvSpPr/>
          <p:nvPr/>
        </p:nvSpPr>
        <p:spPr>
          <a:xfrm>
            <a:off x="1833041" y="1522727"/>
            <a:ext cx="10199013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342900" indent="-342900" algn="l">
              <a:lnSpc>
                <a:spcPts val="2799"/>
              </a:lnSpc>
              <a:buSzPct val="100000"/>
              <a:buChar char="•"/>
            </a:pPr>
            <a:r>
              <a:rPr lang="en-US" sz="1750" kern="0" spc="-35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Suitable for Class A, B, and C fires.</a:t>
            </a:r>
            <a:endParaRPr lang="en-US" sz="1750" dirty="0"/>
          </a:p>
        </p:txBody>
      </p:sp>
      <p:sp>
        <p:nvSpPr>
          <p:cNvPr id="6" name="Text 4"/>
          <p:cNvSpPr/>
          <p:nvPr/>
        </p:nvSpPr>
        <p:spPr>
          <a:xfrm>
            <a:off x="1833040" y="1911692"/>
            <a:ext cx="10199013" cy="39981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342900" indent="-342900" algn="l">
              <a:lnSpc>
                <a:spcPts val="3149"/>
              </a:lnSpc>
              <a:buSzPct val="100000"/>
              <a:buChar char="•"/>
            </a:pPr>
            <a:r>
              <a:rPr lang="en-US" sz="1750" kern="0" spc="-35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Typically larger and used in industrial settings.</a:t>
            </a:r>
            <a:endParaRPr lang="en-US" sz="1750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IN" smtClean="0"/>
              <a:t>www.hsestudyguide.com</a:t>
            </a:r>
            <a:endParaRPr lang="en-IN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AABCB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8F0"/>
          </a:solidFill>
          <a:ln w="13811">
            <a:solidFill>
              <a:srgbClr val="E5E0DF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490799" y="1604367"/>
            <a:ext cx="7487245" cy="694373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5468"/>
              </a:lnSpc>
              <a:buNone/>
            </a:pPr>
            <a:r>
              <a:rPr lang="en-US" sz="4374" kern="0" spc="-131" dirty="0">
                <a:solidFill>
                  <a:srgbClr val="2C3F42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Fire Extinguisher Maintenance</a:t>
            </a:r>
            <a:endParaRPr lang="en-US" sz="4374" dirty="0"/>
          </a:p>
        </p:txBody>
      </p:sp>
      <p:sp>
        <p:nvSpPr>
          <p:cNvPr id="5" name="Shape 3"/>
          <p:cNvSpPr/>
          <p:nvPr/>
        </p:nvSpPr>
        <p:spPr>
          <a:xfrm>
            <a:off x="4490799" y="2805589"/>
            <a:ext cx="499943" cy="499943"/>
          </a:xfrm>
          <a:prstGeom prst="roundRect">
            <a:avLst>
              <a:gd name="adj" fmla="val 20000"/>
            </a:avLst>
          </a:prstGeom>
          <a:solidFill>
            <a:srgbClr val="FCE2CF"/>
          </a:solidFill>
          <a:ln w="13811">
            <a:solidFill>
              <a:srgbClr val="F9C59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4674394" y="2847261"/>
            <a:ext cx="132755" cy="41648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3281"/>
              </a:lnSpc>
              <a:buNone/>
            </a:pPr>
            <a:r>
              <a:rPr lang="en-US" sz="2624" kern="0" spc="-35" dirty="0">
                <a:solidFill>
                  <a:srgbClr val="2B2E3C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1</a:t>
            </a:r>
            <a:endParaRPr lang="en-US" sz="2624" dirty="0"/>
          </a:p>
        </p:txBody>
      </p:sp>
      <p:sp>
        <p:nvSpPr>
          <p:cNvPr id="7" name="Text 5"/>
          <p:cNvSpPr/>
          <p:nvPr/>
        </p:nvSpPr>
        <p:spPr>
          <a:xfrm>
            <a:off x="5212913" y="2881908"/>
            <a:ext cx="2440186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34"/>
              </a:lnSpc>
              <a:buNone/>
            </a:pPr>
            <a:r>
              <a:rPr lang="en-US" sz="2187" kern="0" spc="-66" dirty="0">
                <a:solidFill>
                  <a:srgbClr val="2B2E3C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Regular Inspections</a:t>
            </a:r>
            <a:endParaRPr lang="en-US" sz="2187" dirty="0"/>
          </a:p>
        </p:txBody>
      </p:sp>
      <p:sp>
        <p:nvSpPr>
          <p:cNvPr id="8" name="Text 6"/>
          <p:cNvSpPr/>
          <p:nvPr/>
        </p:nvSpPr>
        <p:spPr>
          <a:xfrm>
            <a:off x="5212913" y="3451265"/>
            <a:ext cx="3820001" cy="142160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1750" kern="0" spc="-35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Perform routine visual checks and maintenance to ensure fire extinguishers are in good working condition.</a:t>
            </a:r>
            <a:endParaRPr lang="en-US" sz="1750" dirty="0"/>
          </a:p>
        </p:txBody>
      </p:sp>
      <p:sp>
        <p:nvSpPr>
          <p:cNvPr id="9" name="Shape 7"/>
          <p:cNvSpPr/>
          <p:nvPr/>
        </p:nvSpPr>
        <p:spPr>
          <a:xfrm>
            <a:off x="9255085" y="2805589"/>
            <a:ext cx="499943" cy="499943"/>
          </a:xfrm>
          <a:prstGeom prst="roundRect">
            <a:avLst>
              <a:gd name="adj" fmla="val 20000"/>
            </a:avLst>
          </a:prstGeom>
          <a:solidFill>
            <a:srgbClr val="FCE2CF"/>
          </a:solidFill>
          <a:ln w="13811">
            <a:solidFill>
              <a:srgbClr val="F9C59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9415820" y="2847261"/>
            <a:ext cx="178475" cy="41648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3281"/>
              </a:lnSpc>
              <a:buNone/>
            </a:pPr>
            <a:r>
              <a:rPr lang="en-US" sz="2624" kern="0" spc="-35" dirty="0">
                <a:solidFill>
                  <a:srgbClr val="2B2E3C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2</a:t>
            </a:r>
            <a:endParaRPr lang="en-US" sz="2624" dirty="0"/>
          </a:p>
        </p:txBody>
      </p:sp>
      <p:sp>
        <p:nvSpPr>
          <p:cNvPr id="11" name="Text 9"/>
          <p:cNvSpPr/>
          <p:nvPr/>
        </p:nvSpPr>
        <p:spPr>
          <a:xfrm>
            <a:off x="9977199" y="2881908"/>
            <a:ext cx="3335774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34"/>
              </a:lnSpc>
              <a:buNone/>
            </a:pPr>
            <a:r>
              <a:rPr lang="en-US" sz="2187" kern="0" spc="-66" dirty="0">
                <a:solidFill>
                  <a:srgbClr val="2B2E3C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Recharge and Replacement</a:t>
            </a:r>
            <a:endParaRPr lang="en-US" sz="2187" dirty="0"/>
          </a:p>
        </p:txBody>
      </p:sp>
      <p:sp>
        <p:nvSpPr>
          <p:cNvPr id="12" name="Text 10"/>
          <p:cNvSpPr/>
          <p:nvPr/>
        </p:nvSpPr>
        <p:spPr>
          <a:xfrm>
            <a:off x="9977199" y="3451265"/>
            <a:ext cx="3820001" cy="10662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1750" kern="0" spc="-35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Recharge or replace fire extinguishers after use or according to the manufacturer's recommendations.</a:t>
            </a:r>
            <a:endParaRPr lang="en-US" sz="1750" dirty="0"/>
          </a:p>
        </p:txBody>
      </p:sp>
      <p:sp>
        <p:nvSpPr>
          <p:cNvPr id="13" name="Shape 11"/>
          <p:cNvSpPr/>
          <p:nvPr/>
        </p:nvSpPr>
        <p:spPr>
          <a:xfrm>
            <a:off x="4490799" y="5268635"/>
            <a:ext cx="499943" cy="499943"/>
          </a:xfrm>
          <a:prstGeom prst="roundRect">
            <a:avLst>
              <a:gd name="adj" fmla="val 20000"/>
            </a:avLst>
          </a:prstGeom>
          <a:solidFill>
            <a:srgbClr val="FCE2CF"/>
          </a:solidFill>
          <a:ln w="13811">
            <a:solidFill>
              <a:srgbClr val="F9C59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647724" y="5310307"/>
            <a:ext cx="186095" cy="41648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3281"/>
              </a:lnSpc>
              <a:buNone/>
            </a:pPr>
            <a:r>
              <a:rPr lang="en-US" sz="2624" kern="0" spc="-35" dirty="0">
                <a:solidFill>
                  <a:srgbClr val="2B2E3C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3</a:t>
            </a:r>
            <a:endParaRPr lang="en-US" sz="2624" dirty="0"/>
          </a:p>
        </p:txBody>
      </p:sp>
      <p:sp>
        <p:nvSpPr>
          <p:cNvPr id="15" name="Text 13"/>
          <p:cNvSpPr/>
          <p:nvPr/>
        </p:nvSpPr>
        <p:spPr>
          <a:xfrm>
            <a:off x="5212913" y="5344954"/>
            <a:ext cx="2712363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34"/>
              </a:lnSpc>
              <a:buNone/>
            </a:pPr>
            <a:r>
              <a:rPr lang="en-US" sz="2187" kern="0" spc="-66" dirty="0">
                <a:solidFill>
                  <a:srgbClr val="2B2E3C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Professional Servicing</a:t>
            </a:r>
            <a:endParaRPr lang="en-US" sz="2187" dirty="0"/>
          </a:p>
        </p:txBody>
      </p:sp>
      <p:sp>
        <p:nvSpPr>
          <p:cNvPr id="16" name="Text 14"/>
          <p:cNvSpPr/>
          <p:nvPr/>
        </p:nvSpPr>
        <p:spPr>
          <a:xfrm>
            <a:off x="5212913" y="5914311"/>
            <a:ext cx="8584287" cy="71080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1750" kern="0" spc="-35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Engage professional fire extinguisher servicing companies for thorough inspections and maintenance.</a:t>
            </a:r>
            <a:endParaRPr lang="en-US" sz="1750" dirty="0"/>
          </a:p>
        </p:txBody>
      </p:sp>
      <p:pic>
        <p:nvPicPr>
          <p:cNvPr id="17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3657600" cy="8229600"/>
          </a:xfrm>
          <a:prstGeom prst="rect">
            <a:avLst/>
          </a:prstGeom>
        </p:spPr>
      </p:pic>
      <p:sp>
        <p:nvSpPr>
          <p:cNvPr id="18" name="Footer Placeholder 17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IN" smtClean="0"/>
              <a:t>www.hsestudyguide.com</a:t>
            </a:r>
            <a:endParaRPr lang="en-IN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AABCB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8F0"/>
          </a:solidFill>
          <a:ln w="13811">
            <a:solidFill>
              <a:srgbClr val="E5E0DF"/>
            </a:solidFill>
            <a:prstDash val="solid"/>
          </a:ln>
        </p:spPr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6319599" y="3245525"/>
            <a:ext cx="5211247" cy="694373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5468"/>
              </a:lnSpc>
              <a:buNone/>
            </a:pPr>
            <a:r>
              <a:rPr lang="en-US" sz="4374" kern="0" spc="-131" dirty="0">
                <a:solidFill>
                  <a:srgbClr val="2C3F42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Fire Prevention is Key</a:t>
            </a:r>
            <a:endParaRPr lang="en-US" sz="4374" dirty="0"/>
          </a:p>
        </p:txBody>
      </p:sp>
      <p:sp>
        <p:nvSpPr>
          <p:cNvPr id="6" name="Text 3"/>
          <p:cNvSpPr/>
          <p:nvPr/>
        </p:nvSpPr>
        <p:spPr>
          <a:xfrm>
            <a:off x="6319599" y="4273153"/>
            <a:ext cx="7477601" cy="71080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1750" kern="0" spc="-35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While fire extinguishers are crucial, focusing on fire prevention measures greatly reduces the risk of fire incidents.</a:t>
            </a:r>
            <a:endParaRPr lang="en-US" sz="1750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IN" smtClean="0"/>
              <a:t>www.hsestudyguide.com</a:t>
            </a:r>
            <a:endParaRPr lang="en-IN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65</TotalTime>
  <Words>177</Words>
  <Application>Microsoft Office PowerPoint</Application>
  <PresentationFormat>Custom</PresentationFormat>
  <Paragraphs>45</Paragraphs>
  <Slides>7</Slides>
  <Notes>7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7</vt:i4>
      </vt:variant>
    </vt:vector>
  </HeadingPairs>
  <TitlesOfParts>
    <vt:vector size="9" baseType="lpstr">
      <vt:lpstr>Office Theme</vt:lpstr>
      <vt:lpstr>Custom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dell</cp:lastModifiedBy>
  <cp:revision>5</cp:revision>
  <dcterms:created xsi:type="dcterms:W3CDTF">2023-10-22T13:05:55Z</dcterms:created>
  <dcterms:modified xsi:type="dcterms:W3CDTF">2023-10-26T16:09:18Z</dcterms:modified>
</cp:coreProperties>
</file>