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1CCD6249-8993-4416-9C37-1BE94B0A1A2D}" type="datetimeFigureOut">
              <a:rPr lang="en-IN" smtClean="0"/>
              <a:t>11-12-2023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537437F0-2D12-4364-82EB-D9E5B5A3DB3A}" type="slidenum">
              <a:rPr lang="en-IN" smtClean="0"/>
              <a:t>‹#›</a:t>
            </a:fld>
            <a:endParaRPr lang="en-IN"/>
          </a:p>
        </p:txBody>
      </p:sp>
    </p:spTree>
    <p:extLst>
      <p:ext uri="{BB962C8B-B14F-4D97-AF65-F5344CB8AC3E}">
        <p14:creationId xmlns:p14="http://schemas.microsoft.com/office/powerpoint/2010/main" val="850096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031802"/>
            <a:ext cx="7477601" cy="4165997"/>
          </a:xfrm>
          <a:prstGeom prst="rect">
            <a:avLst/>
          </a:prstGeom>
          <a:noFill/>
          <a:ln/>
        </p:spPr>
        <p:txBody>
          <a:bodyPr wrap="square" rtlCol="0" anchor="t"/>
          <a:lstStyle/>
          <a:p>
            <a:pPr marL="0" indent="0">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Risk Management </a:t>
            </a:r>
            <a:endParaRPr lang="en-US" sz="5249" b="1" kern="0" spc="-105" dirty="0" smtClean="0">
              <a:solidFill>
                <a:srgbClr val="FF75D3"/>
              </a:solidFill>
              <a:latin typeface="adonis-web" pitchFamily="34" charset="0"/>
              <a:ea typeface="adonis-web" pitchFamily="34" charset="-122"/>
              <a:cs typeface="adonis-web" pitchFamily="34" charset="-120"/>
            </a:endParaRPr>
          </a:p>
          <a:p>
            <a:pPr marL="0" indent="0">
              <a:lnSpc>
                <a:spcPts val="6561"/>
              </a:lnSpc>
              <a:buNone/>
            </a:pPr>
            <a:r>
              <a:rPr lang="en-US" sz="5249" b="1" kern="0" spc="-105" dirty="0" smtClean="0">
                <a:solidFill>
                  <a:srgbClr val="FF75D3"/>
                </a:solidFill>
                <a:latin typeface="adonis-web" pitchFamily="34" charset="0"/>
                <a:ea typeface="adonis-web" pitchFamily="34" charset="-122"/>
                <a:cs typeface="adonis-web" pitchFamily="34" charset="-120"/>
              </a:rPr>
              <a:t>Risk </a:t>
            </a:r>
            <a:r>
              <a:rPr lang="en-US" sz="5249" b="1" kern="0" spc="-105" dirty="0">
                <a:solidFill>
                  <a:srgbClr val="FF75D3"/>
                </a:solidFill>
                <a:latin typeface="adonis-web" pitchFamily="34" charset="0"/>
                <a:ea typeface="adonis-web" pitchFamily="34" charset="-122"/>
                <a:cs typeface="adonis-web" pitchFamily="34" charset="-120"/>
              </a:rPr>
              <a:t>Identification </a:t>
            </a:r>
            <a:endParaRPr lang="en-US" sz="5249" b="1" kern="0" spc="-105" dirty="0" smtClean="0">
              <a:solidFill>
                <a:srgbClr val="FF75D3"/>
              </a:solidFill>
              <a:latin typeface="adonis-web" pitchFamily="34" charset="0"/>
              <a:ea typeface="adonis-web" pitchFamily="34" charset="-122"/>
              <a:cs typeface="adonis-web" pitchFamily="34" charset="-120"/>
            </a:endParaRPr>
          </a:p>
          <a:p>
            <a:pPr marL="0" indent="0">
              <a:lnSpc>
                <a:spcPts val="6561"/>
              </a:lnSpc>
              <a:buNone/>
            </a:pPr>
            <a:r>
              <a:rPr lang="en-US" sz="5249" b="1" kern="0" spc="-105" dirty="0" smtClean="0">
                <a:solidFill>
                  <a:srgbClr val="FF75D3"/>
                </a:solidFill>
                <a:latin typeface="adonis-web" pitchFamily="34" charset="0"/>
                <a:ea typeface="adonis-web" pitchFamily="34" charset="-122"/>
                <a:cs typeface="adonis-web" pitchFamily="34" charset="-120"/>
              </a:rPr>
              <a:t>Risk </a:t>
            </a:r>
            <a:r>
              <a:rPr lang="en-US" sz="5249" b="1" kern="0" spc="-105" dirty="0">
                <a:solidFill>
                  <a:srgbClr val="FF75D3"/>
                </a:solidFill>
                <a:latin typeface="adonis-web" pitchFamily="34" charset="0"/>
                <a:ea typeface="adonis-web" pitchFamily="34" charset="-122"/>
                <a:cs typeface="adonis-web" pitchFamily="34" charset="-120"/>
              </a:rPr>
              <a:t>Assessment </a:t>
            </a:r>
            <a:endParaRPr lang="en-US" sz="5249" b="1" kern="0" spc="-105" dirty="0" smtClean="0">
              <a:solidFill>
                <a:srgbClr val="FF75D3"/>
              </a:solidFill>
              <a:latin typeface="adonis-web" pitchFamily="34" charset="0"/>
              <a:ea typeface="adonis-web" pitchFamily="34" charset="-122"/>
              <a:cs typeface="adonis-web" pitchFamily="34" charset="-120"/>
            </a:endParaRPr>
          </a:p>
          <a:p>
            <a:pPr marL="0" indent="0">
              <a:lnSpc>
                <a:spcPts val="6561"/>
              </a:lnSpc>
              <a:buNone/>
            </a:pPr>
            <a:r>
              <a:rPr lang="en-US" sz="5249" b="1" kern="0" spc="-105" dirty="0" smtClean="0">
                <a:solidFill>
                  <a:srgbClr val="FF75D3"/>
                </a:solidFill>
                <a:latin typeface="adonis-web" pitchFamily="34" charset="0"/>
                <a:ea typeface="adonis-web" pitchFamily="34" charset="-122"/>
                <a:cs typeface="adonis-web" pitchFamily="34" charset="-120"/>
              </a:rPr>
              <a:t>Risk </a:t>
            </a:r>
            <a:r>
              <a:rPr lang="en-US" sz="5249" b="1" kern="0" spc="-105" dirty="0">
                <a:solidFill>
                  <a:srgbClr val="FF75D3"/>
                </a:solidFill>
                <a:latin typeface="adonis-web" pitchFamily="34" charset="0"/>
                <a:ea typeface="adonis-web" pitchFamily="34" charset="-122"/>
                <a:cs typeface="adonis-web" pitchFamily="34" charset="-120"/>
              </a:rPr>
              <a:t>Mitigation </a:t>
            </a:r>
            <a:endParaRPr lang="en-US" sz="5249" b="1" kern="0" spc="-105" dirty="0" smtClean="0">
              <a:solidFill>
                <a:srgbClr val="FF75D3"/>
              </a:solidFill>
              <a:latin typeface="adonis-web" pitchFamily="34" charset="0"/>
              <a:ea typeface="adonis-web" pitchFamily="34" charset="-122"/>
              <a:cs typeface="adonis-web" pitchFamily="34" charset="-120"/>
            </a:endParaRPr>
          </a:p>
          <a:p>
            <a:pPr marL="0" indent="0">
              <a:lnSpc>
                <a:spcPts val="6561"/>
              </a:lnSpc>
              <a:buNone/>
            </a:pPr>
            <a:r>
              <a:rPr lang="en-US" sz="5249" b="1" kern="0" spc="-105" dirty="0" smtClean="0">
                <a:solidFill>
                  <a:srgbClr val="FF75D3"/>
                </a:solidFill>
                <a:latin typeface="adonis-web" pitchFamily="34" charset="0"/>
                <a:ea typeface="adonis-web" pitchFamily="34" charset="-122"/>
                <a:cs typeface="adonis-web" pitchFamily="34" charset="-120"/>
              </a:rPr>
              <a:t>Risk </a:t>
            </a:r>
            <a:r>
              <a:rPr lang="en-US" sz="5249" b="1" kern="0" spc="-105" dirty="0">
                <a:solidFill>
                  <a:srgbClr val="FF75D3"/>
                </a:solidFill>
                <a:latin typeface="adonis-web" pitchFamily="34" charset="0"/>
                <a:ea typeface="adonis-web" pitchFamily="34" charset="-122"/>
                <a:cs typeface="adonis-web" pitchFamily="34" charset="-120"/>
              </a:rPr>
              <a:t>Monitoring</a:t>
            </a:r>
            <a:endParaRPr lang="en-US" sz="5249"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3067883"/>
            <a:ext cx="4443889"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Risk Management</a:t>
            </a:r>
            <a:endParaRPr lang="en-US" sz="4374" dirty="0"/>
          </a:p>
        </p:txBody>
      </p:sp>
      <p:sp>
        <p:nvSpPr>
          <p:cNvPr id="7" name="Text 3"/>
          <p:cNvSpPr/>
          <p:nvPr/>
        </p:nvSpPr>
        <p:spPr>
          <a:xfrm>
            <a:off x="2348389" y="4095512"/>
            <a:ext cx="9933503"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Risk management refers to the process of identifying, assessing, and mitigating potential risks that could affect an organization, project, or individual. It involves analyzing potential threats or uncertainties that could hinder objectives, and then developing strategies to minimize or eliminate those risks. This process typically includes: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662153"/>
            <a:ext cx="4443889" cy="697624"/>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Risk Management</a:t>
            </a:r>
            <a:endParaRPr lang="en-US" sz="4374" dirty="0"/>
          </a:p>
        </p:txBody>
      </p:sp>
      <p:sp>
        <p:nvSpPr>
          <p:cNvPr id="5" name="Shape 2"/>
          <p:cNvSpPr/>
          <p:nvPr/>
        </p:nvSpPr>
        <p:spPr>
          <a:xfrm>
            <a:off x="2348389" y="1576553"/>
            <a:ext cx="3163014" cy="3884964"/>
          </a:xfrm>
          <a:prstGeom prst="roundRect">
            <a:avLst>
              <a:gd name="adj" fmla="val 3378"/>
            </a:avLst>
          </a:prstGeom>
          <a:solidFill>
            <a:srgbClr val="EBD0FB"/>
          </a:solidFill>
          <a:ln w="13811">
            <a:solidFill>
              <a:srgbClr val="D7A1F7"/>
            </a:solidFill>
            <a:prstDash val="solid"/>
          </a:ln>
        </p:spPr>
      </p:sp>
      <p:sp>
        <p:nvSpPr>
          <p:cNvPr id="6" name="Text 3"/>
          <p:cNvSpPr/>
          <p:nvPr/>
        </p:nvSpPr>
        <p:spPr>
          <a:xfrm>
            <a:off x="2584371" y="1828800"/>
            <a:ext cx="2691051" cy="268593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Risk Identification:</a:t>
            </a:r>
            <a:r>
              <a:rPr lang="en-US" sz="2000" kern="0" spc="-35" dirty="0">
                <a:solidFill>
                  <a:srgbClr val="272525"/>
                </a:solidFill>
                <a:latin typeface="Source Sans Pro" pitchFamily="34" charset="0"/>
                <a:ea typeface="Source Sans Pro" pitchFamily="34" charset="-122"/>
                <a:cs typeface="Source Sans Pro" pitchFamily="34" charset="-120"/>
              </a:rPr>
              <a:t> Identifying and recognizing potential risks or hazards that could impact a project or entity.</a:t>
            </a:r>
            <a:endParaRPr lang="en-US" sz="2000" dirty="0"/>
          </a:p>
        </p:txBody>
      </p:sp>
      <p:sp>
        <p:nvSpPr>
          <p:cNvPr id="7" name="Shape 4"/>
          <p:cNvSpPr/>
          <p:nvPr/>
        </p:nvSpPr>
        <p:spPr>
          <a:xfrm>
            <a:off x="5733574" y="1576553"/>
            <a:ext cx="3163014" cy="3884963"/>
          </a:xfrm>
          <a:prstGeom prst="roundRect">
            <a:avLst>
              <a:gd name="adj" fmla="val 3378"/>
            </a:avLst>
          </a:prstGeom>
          <a:solidFill>
            <a:srgbClr val="EBD0FB"/>
          </a:solidFill>
          <a:ln w="13811">
            <a:solidFill>
              <a:srgbClr val="D7A1F7"/>
            </a:solidFill>
            <a:prstDash val="solid"/>
          </a:ln>
        </p:spPr>
      </p:sp>
      <p:sp>
        <p:nvSpPr>
          <p:cNvPr id="8" name="Text 5"/>
          <p:cNvSpPr/>
          <p:nvPr/>
        </p:nvSpPr>
        <p:spPr>
          <a:xfrm>
            <a:off x="5969556" y="1828800"/>
            <a:ext cx="2691051" cy="268593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Risk Assessment:</a:t>
            </a:r>
            <a:r>
              <a:rPr lang="en-US" sz="2000" kern="0" spc="-35" dirty="0">
                <a:solidFill>
                  <a:srgbClr val="272525"/>
                </a:solidFill>
                <a:latin typeface="Source Sans Pro" pitchFamily="34" charset="0"/>
                <a:ea typeface="Source Sans Pro" pitchFamily="34" charset="-122"/>
                <a:cs typeface="Source Sans Pro" pitchFamily="34" charset="-120"/>
              </a:rPr>
              <a:t> Evaluating the identified risks to determine their likelihood of occurring and their potential impact.</a:t>
            </a:r>
            <a:endParaRPr lang="en-US" sz="2000" dirty="0"/>
          </a:p>
        </p:txBody>
      </p:sp>
      <p:sp>
        <p:nvSpPr>
          <p:cNvPr id="9" name="Shape 6"/>
          <p:cNvSpPr/>
          <p:nvPr/>
        </p:nvSpPr>
        <p:spPr>
          <a:xfrm>
            <a:off x="9118759" y="1576553"/>
            <a:ext cx="3163014" cy="4430109"/>
          </a:xfrm>
          <a:prstGeom prst="roundRect">
            <a:avLst>
              <a:gd name="adj" fmla="val 3378"/>
            </a:avLst>
          </a:prstGeom>
          <a:solidFill>
            <a:srgbClr val="EBD0FB"/>
          </a:solidFill>
          <a:ln w="13811">
            <a:solidFill>
              <a:srgbClr val="D7A1F7"/>
            </a:solidFill>
            <a:prstDash val="solid"/>
          </a:ln>
        </p:spPr>
      </p:sp>
      <p:sp>
        <p:nvSpPr>
          <p:cNvPr id="10" name="Text 7"/>
          <p:cNvSpPr/>
          <p:nvPr/>
        </p:nvSpPr>
        <p:spPr>
          <a:xfrm>
            <a:off x="9354741" y="1828801"/>
            <a:ext cx="2691051" cy="3396734"/>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Risk Mitigation:</a:t>
            </a:r>
            <a:r>
              <a:rPr lang="en-US" sz="2000" kern="0" spc="-35" dirty="0">
                <a:solidFill>
                  <a:srgbClr val="272525"/>
                </a:solidFill>
                <a:latin typeface="Source Sans Pro" pitchFamily="34" charset="0"/>
                <a:ea typeface="Source Sans Pro" pitchFamily="34" charset="-122"/>
                <a:cs typeface="Source Sans Pro" pitchFamily="34" charset="-120"/>
              </a:rPr>
              <a:t> Developing and implementing strategies to reduce the probability or impact of identified risks. This could involve risk avoidance, risk reduction, risk transfer, or risk acceptance.</a:t>
            </a:r>
            <a:endParaRPr lang="en-US" sz="2000" dirty="0"/>
          </a:p>
        </p:txBody>
      </p:sp>
      <p:sp>
        <p:nvSpPr>
          <p:cNvPr id="11" name="Shape 8"/>
          <p:cNvSpPr/>
          <p:nvPr/>
        </p:nvSpPr>
        <p:spPr>
          <a:xfrm>
            <a:off x="2348448" y="6258911"/>
            <a:ext cx="9933503" cy="1355834"/>
          </a:xfrm>
          <a:prstGeom prst="roundRect">
            <a:avLst>
              <a:gd name="adj" fmla="val 8454"/>
            </a:avLst>
          </a:prstGeom>
          <a:solidFill>
            <a:srgbClr val="EBD0FB"/>
          </a:solidFill>
          <a:ln w="13811">
            <a:solidFill>
              <a:srgbClr val="D7A1F7"/>
            </a:solidFill>
            <a:prstDash val="solid"/>
          </a:ln>
        </p:spPr>
      </p:sp>
      <p:sp>
        <p:nvSpPr>
          <p:cNvPr id="12" name="Text 9"/>
          <p:cNvSpPr/>
          <p:nvPr/>
        </p:nvSpPr>
        <p:spPr>
          <a:xfrm>
            <a:off x="2584371" y="6605753"/>
            <a:ext cx="9461540" cy="898634"/>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Risk Monitoring:</a:t>
            </a:r>
            <a:r>
              <a:rPr lang="en-US" sz="2000" kern="0" spc="-35" dirty="0">
                <a:solidFill>
                  <a:srgbClr val="272525"/>
                </a:solidFill>
                <a:latin typeface="Source Sans Pro" pitchFamily="34" charset="0"/>
                <a:ea typeface="Source Sans Pro" pitchFamily="34" charset="-122"/>
                <a:cs typeface="Source Sans Pro" pitchFamily="34" charset="-120"/>
              </a:rPr>
              <a:t> Continuously monitoring and reassessing risks to ensure that mitigation strategies are effective and to identify new risks that may arise.</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737604"/>
            <a:ext cx="4779764" cy="416481"/>
          </a:xfrm>
          <a:prstGeom prst="rect">
            <a:avLst/>
          </a:prstGeom>
          <a:noFill/>
          <a:ln/>
        </p:spPr>
        <p:txBody>
          <a:bodyPr wrap="none" rtlCol="0" anchor="t"/>
          <a:lstStyle/>
          <a:p>
            <a:pPr marL="0" indent="0">
              <a:lnSpc>
                <a:spcPts val="3281"/>
              </a:lnSpc>
              <a:buNone/>
            </a:pPr>
            <a:r>
              <a:rPr lang="en-US" sz="4400" b="1" kern="0" spc="-52" dirty="0">
                <a:solidFill>
                  <a:srgbClr val="FF75D3"/>
                </a:solidFill>
                <a:latin typeface="adonis-web" pitchFamily="34" charset="0"/>
                <a:ea typeface="adonis-web" pitchFamily="34" charset="-122"/>
                <a:cs typeface="adonis-web" pitchFamily="34" charset="-120"/>
              </a:rPr>
              <a:t>Scenario: Construction Site Safety</a:t>
            </a:r>
            <a:endParaRPr lang="en-US" sz="4400" dirty="0"/>
          </a:p>
        </p:txBody>
      </p:sp>
      <p:sp>
        <p:nvSpPr>
          <p:cNvPr id="5" name="Shape 2"/>
          <p:cNvSpPr/>
          <p:nvPr/>
        </p:nvSpPr>
        <p:spPr>
          <a:xfrm>
            <a:off x="2348389" y="3598426"/>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3834408"/>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In a bustling city, a construction company is working on a high-rise building project. The site is a complex environment with various potential hazards and risks to worker safety. The project manager and safety team are actively engaged in implementing risk management strategies to ensure the safety of all personnel involved.</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390537"/>
            <a:ext cx="4779764" cy="416481"/>
          </a:xfrm>
          <a:prstGeom prst="rect">
            <a:avLst/>
          </a:prstGeom>
          <a:noFill/>
          <a:ln/>
        </p:spPr>
        <p:txBody>
          <a:bodyPr wrap="none" rtlCol="0" anchor="t"/>
          <a:lstStyle/>
          <a:p>
            <a:pPr marL="0" indent="0">
              <a:lnSpc>
                <a:spcPts val="3281"/>
              </a:lnSpc>
              <a:buNone/>
            </a:pPr>
            <a:r>
              <a:rPr lang="en-US" sz="4400" b="1" kern="0" spc="-52" dirty="0">
                <a:solidFill>
                  <a:srgbClr val="FF75D3"/>
                </a:solidFill>
                <a:latin typeface="adonis-web" pitchFamily="34" charset="0"/>
                <a:ea typeface="adonis-web" pitchFamily="34" charset="-122"/>
                <a:cs typeface="adonis-web" pitchFamily="34" charset="-120"/>
              </a:rPr>
              <a:t>Scenario: Construction Site Safety</a:t>
            </a:r>
            <a:endParaRPr lang="en-US" sz="4400" dirty="0"/>
          </a:p>
        </p:txBody>
      </p:sp>
      <p:sp>
        <p:nvSpPr>
          <p:cNvPr id="5" name="Shape 2"/>
          <p:cNvSpPr/>
          <p:nvPr/>
        </p:nvSpPr>
        <p:spPr>
          <a:xfrm>
            <a:off x="2348389" y="3251358"/>
            <a:ext cx="9933503" cy="3385925"/>
          </a:xfrm>
          <a:prstGeom prst="roundRect">
            <a:avLst>
              <a:gd name="adj" fmla="val 3864"/>
            </a:avLst>
          </a:prstGeom>
          <a:solidFill>
            <a:srgbClr val="EBD0FB"/>
          </a:solidFill>
          <a:ln w="13811">
            <a:solidFill>
              <a:srgbClr val="D7A1F7"/>
            </a:solidFill>
            <a:prstDash val="solid"/>
          </a:ln>
        </p:spPr>
      </p:sp>
      <p:sp>
        <p:nvSpPr>
          <p:cNvPr id="6" name="Text 3"/>
          <p:cNvSpPr/>
          <p:nvPr/>
        </p:nvSpPr>
        <p:spPr>
          <a:xfrm>
            <a:off x="2584371" y="3487341"/>
            <a:ext cx="9461540" cy="355402"/>
          </a:xfrm>
          <a:prstGeom prst="rect">
            <a:avLst/>
          </a:prstGeom>
          <a:noFill/>
          <a:ln/>
        </p:spPr>
        <p:txBody>
          <a:bodyPr wrap="none" rtlCol="0" anchor="t"/>
          <a:lstStyle/>
          <a:p>
            <a:pPr marL="0" indent="0">
              <a:lnSpc>
                <a:spcPts val="2799"/>
              </a:lnSpc>
              <a:buNone/>
            </a:pPr>
            <a:r>
              <a:rPr lang="en-US" sz="2400" b="1" kern="0" spc="-35" dirty="0">
                <a:solidFill>
                  <a:srgbClr val="272525"/>
                </a:solidFill>
                <a:latin typeface="Source Sans Pro" pitchFamily="34" charset="0"/>
                <a:ea typeface="Source Sans Pro" pitchFamily="34" charset="-122"/>
                <a:cs typeface="Source Sans Pro" pitchFamily="34" charset="-120"/>
              </a:rPr>
              <a:t>1. Risk Identification:</a:t>
            </a:r>
            <a:endParaRPr lang="en-US" sz="2400" dirty="0"/>
          </a:p>
        </p:txBody>
      </p:sp>
      <p:sp>
        <p:nvSpPr>
          <p:cNvPr id="7" name="Text 4"/>
          <p:cNvSpPr/>
          <p:nvPr/>
        </p:nvSpPr>
        <p:spPr>
          <a:xfrm>
            <a:off x="2939772" y="4092654"/>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Scenario:</a:t>
            </a:r>
            <a:r>
              <a:rPr lang="en-US" sz="2000" kern="0" spc="-35" dirty="0">
                <a:solidFill>
                  <a:srgbClr val="272525"/>
                </a:solidFill>
                <a:latin typeface="Source Sans Pro" pitchFamily="34" charset="0"/>
                <a:ea typeface="Source Sans Pro" pitchFamily="34" charset="-122"/>
                <a:cs typeface="Source Sans Pro" pitchFamily="34" charset="-120"/>
              </a:rPr>
              <a:t> During a routine safety inspection, the team identifies multiple hazards, including working at heights, heavy machinery operation, electrical work, and potential material handling risks.</a:t>
            </a:r>
            <a:endParaRPr lang="en-US" sz="2000" dirty="0"/>
          </a:p>
        </p:txBody>
      </p:sp>
      <p:sp>
        <p:nvSpPr>
          <p:cNvPr id="8" name="Text 5"/>
          <p:cNvSpPr/>
          <p:nvPr/>
        </p:nvSpPr>
        <p:spPr>
          <a:xfrm>
            <a:off x="2939772" y="5454869"/>
            <a:ext cx="9106138" cy="1182414"/>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Risk Identified:</a:t>
            </a:r>
            <a:r>
              <a:rPr lang="en-US" sz="2000" kern="0" spc="-35" dirty="0">
                <a:solidFill>
                  <a:srgbClr val="272525"/>
                </a:solidFill>
                <a:latin typeface="Source Sans Pro" pitchFamily="34" charset="0"/>
                <a:ea typeface="Source Sans Pro" pitchFamily="34" charset="-122"/>
                <a:cs typeface="Source Sans Pro" pitchFamily="34" charset="-120"/>
              </a:rPr>
              <a:t> Falls from height, equipment malfunctions, electrical accidents, and material handling incidents are recognized as potential risks.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212777"/>
            <a:ext cx="4779764" cy="416481"/>
          </a:xfrm>
          <a:prstGeom prst="rect">
            <a:avLst/>
          </a:prstGeom>
          <a:noFill/>
          <a:ln/>
        </p:spPr>
        <p:txBody>
          <a:bodyPr wrap="none" rtlCol="0" anchor="t"/>
          <a:lstStyle/>
          <a:p>
            <a:pPr marL="0" indent="0">
              <a:lnSpc>
                <a:spcPts val="3281"/>
              </a:lnSpc>
              <a:buNone/>
            </a:pPr>
            <a:r>
              <a:rPr lang="en-US" sz="4400" b="1" kern="0" spc="-52" dirty="0">
                <a:solidFill>
                  <a:srgbClr val="FF75D3"/>
                </a:solidFill>
                <a:latin typeface="adonis-web" pitchFamily="34" charset="0"/>
                <a:ea typeface="adonis-web" pitchFamily="34" charset="-122"/>
                <a:cs typeface="adonis-web" pitchFamily="34" charset="-120"/>
              </a:rPr>
              <a:t>Scenario: Construction Site Safety</a:t>
            </a:r>
            <a:endParaRPr lang="en-US" sz="4400" dirty="0"/>
          </a:p>
        </p:txBody>
      </p:sp>
      <p:sp>
        <p:nvSpPr>
          <p:cNvPr id="5" name="Shape 2"/>
          <p:cNvSpPr/>
          <p:nvPr/>
        </p:nvSpPr>
        <p:spPr>
          <a:xfrm>
            <a:off x="2348389" y="3073598"/>
            <a:ext cx="9933503" cy="3516388"/>
          </a:xfrm>
          <a:prstGeom prst="roundRect">
            <a:avLst>
              <a:gd name="adj" fmla="val 3397"/>
            </a:avLst>
          </a:prstGeom>
          <a:solidFill>
            <a:srgbClr val="EBD0FB"/>
          </a:solidFill>
          <a:ln w="13811">
            <a:solidFill>
              <a:srgbClr val="D7A1F7"/>
            </a:solidFill>
            <a:prstDash val="solid"/>
          </a:ln>
        </p:spPr>
      </p:sp>
      <p:sp>
        <p:nvSpPr>
          <p:cNvPr id="6" name="Text 3"/>
          <p:cNvSpPr/>
          <p:nvPr/>
        </p:nvSpPr>
        <p:spPr>
          <a:xfrm>
            <a:off x="2584371" y="3309580"/>
            <a:ext cx="9461540" cy="355402"/>
          </a:xfrm>
          <a:prstGeom prst="rect">
            <a:avLst/>
          </a:prstGeom>
          <a:noFill/>
          <a:ln/>
        </p:spPr>
        <p:txBody>
          <a:bodyPr wrap="none" rtlCol="0" anchor="t"/>
          <a:lstStyle/>
          <a:p>
            <a:pPr marL="0" indent="0">
              <a:lnSpc>
                <a:spcPts val="2799"/>
              </a:lnSpc>
              <a:buNone/>
            </a:pPr>
            <a:r>
              <a:rPr lang="en-US" sz="2400" b="1" kern="0" spc="-35" dirty="0">
                <a:solidFill>
                  <a:srgbClr val="272525"/>
                </a:solidFill>
                <a:latin typeface="Source Sans Pro" pitchFamily="34" charset="0"/>
                <a:ea typeface="Source Sans Pro" pitchFamily="34" charset="-122"/>
                <a:cs typeface="Source Sans Pro" pitchFamily="34" charset="-120"/>
              </a:rPr>
              <a:t>2. Risk Assessment:</a:t>
            </a:r>
            <a:endParaRPr lang="en-US" sz="2400" dirty="0"/>
          </a:p>
        </p:txBody>
      </p:sp>
      <p:sp>
        <p:nvSpPr>
          <p:cNvPr id="7" name="Text 4"/>
          <p:cNvSpPr/>
          <p:nvPr/>
        </p:nvSpPr>
        <p:spPr>
          <a:xfrm>
            <a:off x="2939772" y="3914894"/>
            <a:ext cx="9106138" cy="1066205"/>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Assessment:</a:t>
            </a:r>
            <a:r>
              <a:rPr lang="en-US" sz="2000" kern="0" spc="-35" dirty="0">
                <a:solidFill>
                  <a:srgbClr val="272525"/>
                </a:solidFill>
                <a:latin typeface="Source Sans Pro" pitchFamily="34" charset="0"/>
                <a:ea typeface="Source Sans Pro" pitchFamily="34" charset="-122"/>
                <a:cs typeface="Source Sans Pro" pitchFamily="34" charset="-120"/>
              </a:rPr>
              <a:t> The team assesses the likelihood and potential impact of each identified risk. For instance, falls from height are deemed highly likely due to the nature of the construction work and could result in severe injuries or fatalities.</a:t>
            </a:r>
            <a:endParaRPr lang="en-US" sz="2000" dirty="0"/>
          </a:p>
        </p:txBody>
      </p:sp>
      <p:sp>
        <p:nvSpPr>
          <p:cNvPr id="8" name="Text 5"/>
          <p:cNvSpPr/>
          <p:nvPr/>
        </p:nvSpPr>
        <p:spPr>
          <a:xfrm>
            <a:off x="2939772" y="5265683"/>
            <a:ext cx="9106138" cy="1072055"/>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Severity:</a:t>
            </a:r>
            <a:r>
              <a:rPr lang="en-US" sz="2000" kern="0" spc="-35" dirty="0">
                <a:solidFill>
                  <a:srgbClr val="272525"/>
                </a:solidFill>
                <a:latin typeface="Source Sans Pro" pitchFamily="34" charset="0"/>
                <a:ea typeface="Source Sans Pro" pitchFamily="34" charset="-122"/>
                <a:cs typeface="Source Sans Pro" pitchFamily="34" charset="-120"/>
              </a:rPr>
              <a:t> Electrical accidents and equipment malfunctions are assessed as having a high potential impact due to the risk of electrocution or serious injuries.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724144"/>
            <a:ext cx="4779764" cy="416481"/>
          </a:xfrm>
          <a:prstGeom prst="rect">
            <a:avLst/>
          </a:prstGeom>
          <a:noFill/>
          <a:ln/>
        </p:spPr>
        <p:txBody>
          <a:bodyPr wrap="none" rtlCol="0" anchor="t"/>
          <a:lstStyle/>
          <a:p>
            <a:pPr marL="0" indent="0">
              <a:lnSpc>
                <a:spcPts val="3281"/>
              </a:lnSpc>
              <a:buNone/>
            </a:pPr>
            <a:r>
              <a:rPr lang="en-US" sz="4400" b="1" kern="0" spc="-52" dirty="0">
                <a:solidFill>
                  <a:srgbClr val="FF75D3"/>
                </a:solidFill>
                <a:latin typeface="adonis-web" pitchFamily="34" charset="0"/>
                <a:ea typeface="adonis-web" pitchFamily="34" charset="-122"/>
                <a:cs typeface="adonis-web" pitchFamily="34" charset="-120"/>
              </a:rPr>
              <a:t>Scenario: Construction Site Safety</a:t>
            </a:r>
            <a:endParaRPr lang="en-US" sz="4400" dirty="0"/>
          </a:p>
        </p:txBody>
      </p:sp>
      <p:sp>
        <p:nvSpPr>
          <p:cNvPr id="5" name="Shape 2"/>
          <p:cNvSpPr/>
          <p:nvPr/>
        </p:nvSpPr>
        <p:spPr>
          <a:xfrm>
            <a:off x="2348389" y="2584966"/>
            <a:ext cx="12029763" cy="3920371"/>
          </a:xfrm>
          <a:prstGeom prst="roundRect">
            <a:avLst>
              <a:gd name="adj" fmla="val 2551"/>
            </a:avLst>
          </a:prstGeom>
          <a:solidFill>
            <a:srgbClr val="EBD0FB"/>
          </a:solidFill>
          <a:ln w="13811">
            <a:solidFill>
              <a:srgbClr val="D7A1F7"/>
            </a:solidFill>
            <a:prstDash val="solid"/>
          </a:ln>
        </p:spPr>
      </p:sp>
      <p:sp>
        <p:nvSpPr>
          <p:cNvPr id="6" name="Text 3"/>
          <p:cNvSpPr/>
          <p:nvPr/>
        </p:nvSpPr>
        <p:spPr>
          <a:xfrm>
            <a:off x="2584371" y="2820948"/>
            <a:ext cx="9461540" cy="355402"/>
          </a:xfrm>
          <a:prstGeom prst="rect">
            <a:avLst/>
          </a:prstGeom>
          <a:noFill/>
          <a:ln/>
        </p:spPr>
        <p:txBody>
          <a:bodyPr wrap="none" rtlCol="0" anchor="t"/>
          <a:lstStyle/>
          <a:p>
            <a:pPr marL="0" indent="0">
              <a:lnSpc>
                <a:spcPts val="2799"/>
              </a:lnSpc>
              <a:buNone/>
            </a:pPr>
            <a:r>
              <a:rPr lang="en-US" sz="2400" b="1" kern="0" spc="-35" dirty="0">
                <a:solidFill>
                  <a:srgbClr val="272525"/>
                </a:solidFill>
                <a:latin typeface="Source Sans Pro" pitchFamily="34" charset="0"/>
                <a:ea typeface="Source Sans Pro" pitchFamily="34" charset="-122"/>
                <a:cs typeface="Source Sans Pro" pitchFamily="34" charset="-120"/>
              </a:rPr>
              <a:t>3. Risk Mitigation:</a:t>
            </a:r>
            <a:endParaRPr lang="en-US" sz="2400" dirty="0"/>
          </a:p>
        </p:txBody>
      </p:sp>
      <p:sp>
        <p:nvSpPr>
          <p:cNvPr id="7" name="Text 4"/>
          <p:cNvSpPr/>
          <p:nvPr/>
        </p:nvSpPr>
        <p:spPr>
          <a:xfrm>
            <a:off x="2939772" y="3426262"/>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Strategies Implemented:</a:t>
            </a:r>
            <a:r>
              <a:rPr lang="en-US" sz="2000" kern="0" spc="-35" dirty="0">
                <a:solidFill>
                  <a:srgbClr val="272525"/>
                </a:solidFill>
                <a:latin typeface="Source Sans Pro" pitchFamily="34" charset="0"/>
                <a:ea typeface="Source Sans Pro" pitchFamily="34" charset="-122"/>
                <a:cs typeface="Source Sans Pro" pitchFamily="34" charset="-120"/>
              </a:rPr>
              <a:t> To mitigate the risks, the construction company implements various measures:</a:t>
            </a:r>
            <a:endParaRPr lang="en-US" sz="2000" dirty="0"/>
          </a:p>
        </p:txBody>
      </p:sp>
      <p:sp>
        <p:nvSpPr>
          <p:cNvPr id="8" name="Text 5"/>
          <p:cNvSpPr/>
          <p:nvPr/>
        </p:nvSpPr>
        <p:spPr>
          <a:xfrm>
            <a:off x="3295293" y="4225885"/>
            <a:ext cx="8750618"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Installing guardrails, safety nets, and personal fall arrest systems to prevent falls from heights.</a:t>
            </a:r>
            <a:endParaRPr lang="en-US" sz="2000" dirty="0"/>
          </a:p>
        </p:txBody>
      </p:sp>
      <p:sp>
        <p:nvSpPr>
          <p:cNvPr id="9" name="Text 6"/>
          <p:cNvSpPr/>
          <p:nvPr/>
        </p:nvSpPr>
        <p:spPr>
          <a:xfrm>
            <a:off x="3295293" y="4670108"/>
            <a:ext cx="8750618"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Conducting regular equipment inspections and maintenance to prevent malfunctions.</a:t>
            </a:r>
            <a:endParaRPr lang="en-US" sz="2000" dirty="0"/>
          </a:p>
        </p:txBody>
      </p:sp>
      <p:sp>
        <p:nvSpPr>
          <p:cNvPr id="10" name="Text 7"/>
          <p:cNvSpPr/>
          <p:nvPr/>
        </p:nvSpPr>
        <p:spPr>
          <a:xfrm>
            <a:off x="3295293" y="5114330"/>
            <a:ext cx="8750618" cy="710803"/>
          </a:xfrm>
          <a:prstGeom prst="rect">
            <a:avLst/>
          </a:prstGeom>
          <a:noFill/>
          <a:ln/>
        </p:spPr>
        <p:txBody>
          <a:bodyPr wrap="squar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Providing comprehensive training on electrical safety protocols and ensuring proper use of personal protective equipment (PPE).</a:t>
            </a:r>
            <a:endParaRPr lang="en-US" sz="2000" dirty="0"/>
          </a:p>
        </p:txBody>
      </p:sp>
      <p:sp>
        <p:nvSpPr>
          <p:cNvPr id="11" name="Text 8"/>
          <p:cNvSpPr/>
          <p:nvPr/>
        </p:nvSpPr>
        <p:spPr>
          <a:xfrm>
            <a:off x="3295293" y="5913953"/>
            <a:ext cx="8750618"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Implementing strict material handling procedures to minimize the risk of accidents.</a:t>
            </a:r>
            <a:endParaRPr lang="en-US" sz="2000" dirty="0"/>
          </a:p>
        </p:txBody>
      </p:sp>
      <p:sp>
        <p:nvSpPr>
          <p:cNvPr id="13" name="Footer Placeholder 12"/>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390537"/>
            <a:ext cx="4779764" cy="416481"/>
          </a:xfrm>
          <a:prstGeom prst="rect">
            <a:avLst/>
          </a:prstGeom>
          <a:noFill/>
          <a:ln/>
        </p:spPr>
        <p:txBody>
          <a:bodyPr wrap="none" rtlCol="0" anchor="t"/>
          <a:lstStyle/>
          <a:p>
            <a:pPr marL="0" indent="0">
              <a:lnSpc>
                <a:spcPts val="3281"/>
              </a:lnSpc>
              <a:buNone/>
            </a:pPr>
            <a:r>
              <a:rPr lang="en-US" sz="4400" b="1" kern="0" spc="-52" dirty="0">
                <a:solidFill>
                  <a:srgbClr val="FF75D3"/>
                </a:solidFill>
                <a:latin typeface="adonis-web" pitchFamily="34" charset="0"/>
                <a:ea typeface="adonis-web" pitchFamily="34" charset="-122"/>
                <a:cs typeface="adonis-web" pitchFamily="34" charset="-120"/>
              </a:rPr>
              <a:t>Scenario: Construction Site Safety</a:t>
            </a:r>
            <a:endParaRPr lang="en-US" sz="4400" dirty="0"/>
          </a:p>
        </p:txBody>
      </p:sp>
      <p:sp>
        <p:nvSpPr>
          <p:cNvPr id="5" name="Shape 2"/>
          <p:cNvSpPr/>
          <p:nvPr/>
        </p:nvSpPr>
        <p:spPr>
          <a:xfrm>
            <a:off x="2348389" y="3251359"/>
            <a:ext cx="9933503" cy="3133676"/>
          </a:xfrm>
          <a:prstGeom prst="roundRect">
            <a:avLst>
              <a:gd name="adj" fmla="val 3864"/>
            </a:avLst>
          </a:prstGeom>
          <a:solidFill>
            <a:srgbClr val="EBD0FB"/>
          </a:solidFill>
          <a:ln w="13811">
            <a:solidFill>
              <a:srgbClr val="D7A1F7"/>
            </a:solidFill>
            <a:prstDash val="solid"/>
          </a:ln>
        </p:spPr>
      </p:sp>
      <p:sp>
        <p:nvSpPr>
          <p:cNvPr id="6" name="Text 3"/>
          <p:cNvSpPr/>
          <p:nvPr/>
        </p:nvSpPr>
        <p:spPr>
          <a:xfrm>
            <a:off x="2584371" y="3487341"/>
            <a:ext cx="9461540" cy="355402"/>
          </a:xfrm>
          <a:prstGeom prst="rect">
            <a:avLst/>
          </a:prstGeom>
          <a:noFill/>
          <a:ln/>
        </p:spPr>
        <p:txBody>
          <a:bodyPr wrap="none" rtlCol="0" anchor="t"/>
          <a:lstStyle/>
          <a:p>
            <a:pPr marL="0" indent="0">
              <a:lnSpc>
                <a:spcPts val="2799"/>
              </a:lnSpc>
              <a:buNone/>
            </a:pPr>
            <a:r>
              <a:rPr lang="en-US" sz="2400" b="1" kern="0" spc="-35" dirty="0">
                <a:solidFill>
                  <a:srgbClr val="272525"/>
                </a:solidFill>
                <a:latin typeface="Source Sans Pro" pitchFamily="34" charset="0"/>
                <a:ea typeface="Source Sans Pro" pitchFamily="34" charset="-122"/>
                <a:cs typeface="Source Sans Pro" pitchFamily="34" charset="-120"/>
              </a:rPr>
              <a:t>4. Risk Monitoring:</a:t>
            </a:r>
            <a:endParaRPr lang="en-US" sz="2400" dirty="0"/>
          </a:p>
        </p:txBody>
      </p:sp>
      <p:sp>
        <p:nvSpPr>
          <p:cNvPr id="7" name="Text 4"/>
          <p:cNvSpPr/>
          <p:nvPr/>
        </p:nvSpPr>
        <p:spPr>
          <a:xfrm>
            <a:off x="2939772" y="4092654"/>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Ongoing Evaluation:</a:t>
            </a:r>
            <a:r>
              <a:rPr lang="en-US" sz="2000" kern="0" spc="-35" dirty="0">
                <a:solidFill>
                  <a:srgbClr val="272525"/>
                </a:solidFill>
                <a:latin typeface="Source Sans Pro" pitchFamily="34" charset="0"/>
                <a:ea typeface="Source Sans Pro" pitchFamily="34" charset="-122"/>
                <a:cs typeface="Source Sans Pro" pitchFamily="34" charset="-120"/>
              </a:rPr>
              <a:t> Regular safety inspections and team meetings are scheduled to monitor the effectiveness of implemented measures.</a:t>
            </a:r>
            <a:endParaRPr lang="en-US" sz="2000" dirty="0"/>
          </a:p>
        </p:txBody>
      </p:sp>
      <p:sp>
        <p:nvSpPr>
          <p:cNvPr id="8" name="Text 5"/>
          <p:cNvSpPr/>
          <p:nvPr/>
        </p:nvSpPr>
        <p:spPr>
          <a:xfrm>
            <a:off x="2939772" y="4960086"/>
            <a:ext cx="9106138" cy="1424948"/>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Adjustments:</a:t>
            </a:r>
            <a:r>
              <a:rPr lang="en-US" sz="2000" kern="0" spc="-35" dirty="0">
                <a:solidFill>
                  <a:srgbClr val="272525"/>
                </a:solidFill>
                <a:latin typeface="Source Sans Pro" pitchFamily="34" charset="0"/>
                <a:ea typeface="Source Sans Pro" pitchFamily="34" charset="-122"/>
                <a:cs typeface="Source Sans Pro" pitchFamily="34" charset="-120"/>
              </a:rPr>
              <a:t> If any new risks are identified or if the effectiveness of existing measures is in question, adjustments are made promptly to enhance safety protocols.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3581638"/>
            <a:ext cx="7477601"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By actively managing risks, individuals and organizations can make informed decisions, anticipate potential problems, and minimize the negative impacts of uncertainties.</a:t>
            </a:r>
            <a:endParaRPr lang="en-US" sz="2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545</Words>
  <Application>Microsoft Office PowerPoint</Application>
  <PresentationFormat>Custom</PresentationFormat>
  <Paragraphs>52</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6</cp:revision>
  <dcterms:created xsi:type="dcterms:W3CDTF">2023-12-11T12:07:20Z</dcterms:created>
  <dcterms:modified xsi:type="dcterms:W3CDTF">2023-12-11T12:54:16Z</dcterms:modified>
</cp:coreProperties>
</file>