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60" d="100"/>
          <a:sy n="60" d="100"/>
        </p:scale>
        <p:origin x="-612" y="-120"/>
      </p:cViewPr>
      <p:guideLst>
        <p:guide orient="horz" pos="2592"/>
        <p:guide pos="4608"/>
      </p:guideLst>
    </p:cSldViewPr>
  </p:slideViewPr>
  <p:notesTextViewPr>
    <p:cViewPr>
      <p:scale>
        <a:sx n="1" d="1"/>
        <a:sy n="1" d="1"/>
      </p:scale>
      <p:origin x="0" y="0"/>
    </p:cViewPr>
  </p:notesTextViewPr>
  <p:notesViewPr>
    <p:cSldViewPr snapToGrid="0" snapToObjects="1">
      <p:cViewPr varScale="1">
        <p:scale>
          <a:sx n="35" d="100"/>
          <a:sy n="35" d="100"/>
        </p:scale>
        <p:origin x="-3132" y="-72"/>
      </p:cViewPr>
      <p:guideLst>
        <p:guide orient="horz" pos="4608"/>
        <p:guide pos="259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EEA91D07-5136-43AA-836C-A9824EEE7EA7}" type="datetimeFigureOut">
              <a:rPr lang="en-IN" smtClean="0"/>
              <a:t>19-12-2023</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CA7E0A1E-9287-49ED-9E71-6ECA5E5E6B5B}" type="slidenum">
              <a:rPr lang="en-IN" smtClean="0"/>
              <a:t>‹#›</a:t>
            </a:fld>
            <a:endParaRPr lang="en-IN"/>
          </a:p>
        </p:txBody>
      </p:sp>
    </p:spTree>
    <p:extLst>
      <p:ext uri="{BB962C8B-B14F-4D97-AF65-F5344CB8AC3E}">
        <p14:creationId xmlns:p14="http://schemas.microsoft.com/office/powerpoint/2010/main" val="3437135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IN" smtClean="0"/>
              <a:t>www.hsestudyguide.com</a:t>
            </a:r>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4999038" y="7627938"/>
            <a:ext cx="46323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www.hsestudyguide.com</a:t>
            </a:r>
            <a:endParaRPr lang="en-IN"/>
          </a:p>
        </p:txBody>
      </p:sp>
    </p:spTree>
  </p:cSld>
  <p:clrMap bg1="lt1" tx1="dk1" bg2="lt2" tx2="dk2" accent1="accent1" accent2="accent2" accent3="accent3" accent4="accent4" accent5="accent5" accent6="accent6" hlink="hlink" folHlink="folHlink"/>
  <p:sldLayoutIdLst>
    <p:sldLayoutId id="2147483649" r:id="rId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319599" y="1639614"/>
            <a:ext cx="7477601" cy="3724985"/>
          </a:xfrm>
          <a:prstGeom prst="rect">
            <a:avLst/>
          </a:prstGeom>
          <a:noFill/>
          <a:ln/>
        </p:spPr>
        <p:txBody>
          <a:bodyPr wrap="square" rtlCol="0" anchor="t"/>
          <a:lstStyle/>
          <a:p>
            <a:pPr marL="0" indent="0" algn="ctr">
              <a:lnSpc>
                <a:spcPts val="6561"/>
              </a:lnSpc>
              <a:buNone/>
            </a:pPr>
            <a:r>
              <a:rPr lang="en-US" sz="6000" b="1" kern="0" spc="-105" dirty="0">
                <a:solidFill>
                  <a:srgbClr val="FF75D3"/>
                </a:solidFill>
                <a:latin typeface="adonis-web" pitchFamily="34" charset="0"/>
                <a:ea typeface="adonis-web" pitchFamily="34" charset="-122"/>
                <a:cs typeface="adonis-web" pitchFamily="34" charset="-120"/>
              </a:rPr>
              <a:t>Difference Between </a:t>
            </a:r>
            <a:endParaRPr lang="en-US" sz="6000" b="1" kern="0" spc="-105" dirty="0" smtClean="0">
              <a:solidFill>
                <a:srgbClr val="FF75D3"/>
              </a:solidFill>
              <a:latin typeface="adonis-web" pitchFamily="34" charset="0"/>
              <a:ea typeface="adonis-web" pitchFamily="34" charset="-122"/>
              <a:cs typeface="adonis-web" pitchFamily="34" charset="-120"/>
            </a:endParaRPr>
          </a:p>
          <a:p>
            <a:pPr marL="0" indent="0" algn="ctr">
              <a:lnSpc>
                <a:spcPts val="6561"/>
              </a:lnSpc>
              <a:buNone/>
            </a:pPr>
            <a:r>
              <a:rPr lang="en-US" sz="5400" b="1" kern="0" spc="-105" dirty="0" smtClean="0">
                <a:solidFill>
                  <a:srgbClr val="FF75D3"/>
                </a:solidFill>
                <a:latin typeface="adonis-web" pitchFamily="34" charset="0"/>
                <a:ea typeface="adonis-web" pitchFamily="34" charset="-122"/>
                <a:cs typeface="adonis-web" pitchFamily="34" charset="-120"/>
              </a:rPr>
              <a:t>Job </a:t>
            </a:r>
            <a:r>
              <a:rPr lang="en-US" sz="5400" b="1" kern="0" spc="-105" dirty="0">
                <a:solidFill>
                  <a:srgbClr val="FF75D3"/>
                </a:solidFill>
                <a:latin typeface="adonis-web" pitchFamily="34" charset="0"/>
                <a:ea typeface="adonis-web" pitchFamily="34" charset="-122"/>
                <a:cs typeface="adonis-web" pitchFamily="34" charset="-120"/>
              </a:rPr>
              <a:t>Safety Analysis (JSA) </a:t>
            </a:r>
            <a:r>
              <a:rPr lang="en-US" sz="5400" b="1" kern="0" spc="-105" dirty="0" smtClean="0">
                <a:solidFill>
                  <a:srgbClr val="FF75D3"/>
                </a:solidFill>
                <a:latin typeface="adonis-web" pitchFamily="34" charset="0"/>
                <a:ea typeface="adonis-web" pitchFamily="34" charset="-122"/>
                <a:cs typeface="adonis-web" pitchFamily="34" charset="-120"/>
              </a:rPr>
              <a:t> </a:t>
            </a:r>
          </a:p>
          <a:p>
            <a:pPr marL="0" indent="0" algn="ctr">
              <a:lnSpc>
                <a:spcPts val="6561"/>
              </a:lnSpc>
              <a:buNone/>
            </a:pPr>
            <a:r>
              <a:rPr lang="en-US" sz="5400" b="1" kern="0" spc="-105" dirty="0" smtClean="0">
                <a:solidFill>
                  <a:srgbClr val="FF75D3"/>
                </a:solidFill>
                <a:latin typeface="adonis-web" pitchFamily="34" charset="0"/>
                <a:ea typeface="adonis-web" pitchFamily="34" charset="-122"/>
                <a:cs typeface="adonis-web" pitchFamily="34" charset="-120"/>
              </a:rPr>
              <a:t>Job </a:t>
            </a:r>
            <a:r>
              <a:rPr lang="en-US" sz="5400" b="1" kern="0" spc="-105" dirty="0">
                <a:solidFill>
                  <a:srgbClr val="FF75D3"/>
                </a:solidFill>
                <a:latin typeface="adonis-web" pitchFamily="34" charset="0"/>
                <a:ea typeface="adonis-web" pitchFamily="34" charset="-122"/>
                <a:cs typeface="adonis-web" pitchFamily="34" charset="-120"/>
              </a:rPr>
              <a:t>Hazard Analysis (JHA)</a:t>
            </a:r>
            <a:endParaRPr lang="en-US" sz="5400" dirty="0"/>
          </a:p>
        </p:txBody>
      </p:sp>
      <p:sp>
        <p:nvSpPr>
          <p:cNvPr id="7" name="Footer Placeholder 6"/>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9144000" y="0"/>
            <a:ext cx="5486400" cy="8229600"/>
          </a:xfrm>
          <a:prstGeom prst="rect">
            <a:avLst/>
          </a:prstGeom>
        </p:spPr>
      </p:pic>
      <p:sp>
        <p:nvSpPr>
          <p:cNvPr id="5" name="Text 1"/>
          <p:cNvSpPr/>
          <p:nvPr/>
        </p:nvSpPr>
        <p:spPr>
          <a:xfrm>
            <a:off x="833199" y="2834759"/>
            <a:ext cx="3535799" cy="416481"/>
          </a:xfrm>
          <a:prstGeom prst="rect">
            <a:avLst/>
          </a:prstGeom>
          <a:noFill/>
          <a:ln/>
        </p:spPr>
        <p:txBody>
          <a:bodyPr wrap="none" rtlCol="0" anchor="t"/>
          <a:lstStyle/>
          <a:p>
            <a:pPr marL="0" indent="0">
              <a:lnSpc>
                <a:spcPts val="3281"/>
              </a:lnSpc>
              <a:buNone/>
            </a:pPr>
            <a:r>
              <a:rPr lang="en-US" sz="3200" b="1" kern="0" spc="-52" dirty="0">
                <a:solidFill>
                  <a:srgbClr val="FF75D3"/>
                </a:solidFill>
                <a:latin typeface="adonis-web" pitchFamily="34" charset="0"/>
                <a:ea typeface="adonis-web" pitchFamily="34" charset="-122"/>
                <a:cs typeface="adonis-web" pitchFamily="34" charset="-120"/>
              </a:rPr>
              <a:t>Distinguishing JSA &amp; JHA</a:t>
            </a:r>
            <a:endParaRPr lang="en-US" sz="3200" dirty="0"/>
          </a:p>
        </p:txBody>
      </p:sp>
      <p:sp>
        <p:nvSpPr>
          <p:cNvPr id="6" name="Shape 2"/>
          <p:cNvSpPr/>
          <p:nvPr/>
        </p:nvSpPr>
        <p:spPr>
          <a:xfrm>
            <a:off x="833199" y="3501152"/>
            <a:ext cx="7477601" cy="2300558"/>
          </a:xfrm>
          <a:prstGeom prst="roundRect">
            <a:avLst>
              <a:gd name="adj" fmla="val 5280"/>
            </a:avLst>
          </a:prstGeom>
          <a:solidFill>
            <a:srgbClr val="EBD0FB"/>
          </a:solidFill>
          <a:ln w="13811">
            <a:solidFill>
              <a:srgbClr val="D7A1F7"/>
            </a:solidFill>
            <a:prstDash val="solid"/>
          </a:ln>
        </p:spPr>
      </p:sp>
      <p:sp>
        <p:nvSpPr>
          <p:cNvPr id="7" name="Text 3"/>
          <p:cNvSpPr/>
          <p:nvPr/>
        </p:nvSpPr>
        <p:spPr>
          <a:xfrm>
            <a:off x="1069181" y="3737133"/>
            <a:ext cx="7005638" cy="1922687"/>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JSA primarily focuses on identifying potential hazards associated with specific job tasks and formulating preventive measures. In contrast, JHA is a more comprehensive analysis that includes not just hazards but also potential risks and their management strategies.</a:t>
            </a:r>
            <a:endParaRPr lang="en-US" sz="2000" dirty="0"/>
          </a:p>
        </p:txBody>
      </p:sp>
      <p:sp>
        <p:nvSpPr>
          <p:cNvPr id="9" name="Footer Placeholder 8"/>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1261242" y="611013"/>
            <a:ext cx="12060620" cy="6784043"/>
          </a:xfrm>
          <a:prstGeom prst="rect">
            <a:avLst/>
          </a:prstGeom>
        </p:spPr>
      </p:pic>
      <p:sp>
        <p:nvSpPr>
          <p:cNvPr id="6" name="Footer Placeholder 5"/>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9144000" y="0"/>
            <a:ext cx="5486400" cy="8229600"/>
          </a:xfrm>
          <a:prstGeom prst="rect">
            <a:avLst/>
          </a:prstGeom>
        </p:spPr>
      </p:pic>
      <p:sp>
        <p:nvSpPr>
          <p:cNvPr id="5" name="Text 1"/>
          <p:cNvSpPr/>
          <p:nvPr/>
        </p:nvSpPr>
        <p:spPr>
          <a:xfrm>
            <a:off x="833199" y="2487692"/>
            <a:ext cx="3405307" cy="416481"/>
          </a:xfrm>
          <a:prstGeom prst="rect">
            <a:avLst/>
          </a:prstGeom>
          <a:noFill/>
          <a:ln/>
        </p:spPr>
        <p:txBody>
          <a:bodyPr wrap="none" rtlCol="0" anchor="t"/>
          <a:lstStyle/>
          <a:p>
            <a:pPr marL="0" indent="0">
              <a:lnSpc>
                <a:spcPts val="3281"/>
              </a:lnSpc>
              <a:buNone/>
            </a:pPr>
            <a:r>
              <a:rPr lang="en-US" sz="3200" b="1" kern="0" spc="-52" dirty="0">
                <a:solidFill>
                  <a:srgbClr val="FF75D3"/>
                </a:solidFill>
                <a:latin typeface="adonis-web" pitchFamily="34" charset="0"/>
                <a:ea typeface="adonis-web" pitchFamily="34" charset="-122"/>
                <a:cs typeface="adonis-web" pitchFamily="34" charset="-120"/>
              </a:rPr>
              <a:t>Purpose and Application</a:t>
            </a:r>
            <a:endParaRPr lang="en-US" sz="3200" dirty="0"/>
          </a:p>
        </p:txBody>
      </p:sp>
      <p:sp>
        <p:nvSpPr>
          <p:cNvPr id="6" name="Shape 2"/>
          <p:cNvSpPr/>
          <p:nvPr/>
        </p:nvSpPr>
        <p:spPr>
          <a:xfrm>
            <a:off x="833199" y="3154085"/>
            <a:ext cx="7477601" cy="1528274"/>
          </a:xfrm>
          <a:prstGeom prst="roundRect">
            <a:avLst>
              <a:gd name="adj" fmla="val 8454"/>
            </a:avLst>
          </a:prstGeom>
          <a:solidFill>
            <a:srgbClr val="EBD0FB"/>
          </a:solidFill>
          <a:ln w="13811">
            <a:solidFill>
              <a:srgbClr val="D7A1F7"/>
            </a:solidFill>
            <a:prstDash val="solid"/>
          </a:ln>
        </p:spPr>
      </p:sp>
      <p:sp>
        <p:nvSpPr>
          <p:cNvPr id="7" name="Text 3"/>
          <p:cNvSpPr/>
          <p:nvPr/>
        </p:nvSpPr>
        <p:spPr>
          <a:xfrm>
            <a:off x="1069181" y="3390067"/>
            <a:ext cx="7005638" cy="710803"/>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JSA</a:t>
            </a:r>
            <a:r>
              <a:rPr lang="en-US" sz="2000" kern="0" spc="-35" dirty="0">
                <a:solidFill>
                  <a:srgbClr val="272525"/>
                </a:solidFill>
                <a:latin typeface="Source Sans Pro" pitchFamily="34" charset="0"/>
                <a:ea typeface="Source Sans Pro" pitchFamily="34" charset="-122"/>
                <a:cs typeface="Source Sans Pro" pitchFamily="34" charset="-120"/>
              </a:rPr>
              <a:t>: It involves a step-by-step breakdown of job tasks, analyzing potential risks at each stage and devising preventive measures.</a:t>
            </a:r>
            <a:endParaRPr lang="en-US" sz="2000" dirty="0"/>
          </a:p>
        </p:txBody>
      </p:sp>
      <p:sp>
        <p:nvSpPr>
          <p:cNvPr id="8" name="Shape 4"/>
          <p:cNvSpPr/>
          <p:nvPr/>
        </p:nvSpPr>
        <p:spPr>
          <a:xfrm>
            <a:off x="833199" y="5044966"/>
            <a:ext cx="7477601" cy="1371600"/>
          </a:xfrm>
          <a:prstGeom prst="roundRect">
            <a:avLst>
              <a:gd name="adj" fmla="val 8454"/>
            </a:avLst>
          </a:prstGeom>
          <a:solidFill>
            <a:srgbClr val="EBD0FB"/>
          </a:solidFill>
          <a:ln w="13811">
            <a:solidFill>
              <a:srgbClr val="D7A1F7"/>
            </a:solidFill>
            <a:prstDash val="solid"/>
          </a:ln>
        </p:spPr>
      </p:sp>
      <p:sp>
        <p:nvSpPr>
          <p:cNvPr id="9" name="Text 5"/>
          <p:cNvSpPr/>
          <p:nvPr/>
        </p:nvSpPr>
        <p:spPr>
          <a:xfrm>
            <a:off x="1069181" y="4795004"/>
            <a:ext cx="7005638" cy="1448141"/>
          </a:xfrm>
          <a:prstGeom prst="rect">
            <a:avLst/>
          </a:prstGeom>
          <a:noFill/>
          <a:ln/>
        </p:spPr>
        <p:txBody>
          <a:bodyPr wrap="square" rtlCol="0" anchor="t"/>
          <a:lstStyle/>
          <a:p>
            <a:pPr marL="0" indent="0">
              <a:lnSpc>
                <a:spcPts val="2799"/>
              </a:lnSpc>
              <a:buNone/>
            </a:pPr>
            <a:endParaRPr lang="en-US" sz="2000" b="1" kern="0" spc="-35" dirty="0" smtClean="0">
              <a:solidFill>
                <a:srgbClr val="272525"/>
              </a:solidFill>
              <a:latin typeface="Source Sans Pro" pitchFamily="34" charset="0"/>
              <a:ea typeface="Source Sans Pro" pitchFamily="34" charset="-122"/>
              <a:cs typeface="Source Sans Pro" pitchFamily="34" charset="-120"/>
            </a:endParaRPr>
          </a:p>
          <a:p>
            <a:pPr marL="0" indent="0">
              <a:lnSpc>
                <a:spcPts val="2799"/>
              </a:lnSpc>
              <a:buNone/>
            </a:pPr>
            <a:r>
              <a:rPr lang="en-US" sz="2000" b="1" kern="0" spc="-35" dirty="0" smtClean="0">
                <a:solidFill>
                  <a:srgbClr val="272525"/>
                </a:solidFill>
                <a:latin typeface="Source Sans Pro" pitchFamily="34" charset="0"/>
                <a:ea typeface="Source Sans Pro" pitchFamily="34" charset="-122"/>
                <a:cs typeface="Source Sans Pro" pitchFamily="34" charset="-120"/>
              </a:rPr>
              <a:t>JHA</a:t>
            </a:r>
            <a:r>
              <a:rPr lang="en-US" sz="2000" kern="0" spc="-35" dirty="0">
                <a:solidFill>
                  <a:srgbClr val="272525"/>
                </a:solidFill>
                <a:latin typeface="Source Sans Pro" pitchFamily="34" charset="0"/>
                <a:ea typeface="Source Sans Pro" pitchFamily="34" charset="-122"/>
                <a:cs typeface="Source Sans Pro" pitchFamily="34" charset="-120"/>
              </a:rPr>
              <a:t>: Goes beyond hazard identification to assess risks comprehensively, including the likelihood of accidents and the severity of their consequences.</a:t>
            </a:r>
            <a:endParaRPr lang="en-US" sz="2000" dirty="0"/>
          </a:p>
        </p:txBody>
      </p:sp>
      <p:sp>
        <p:nvSpPr>
          <p:cNvPr id="11" name="Footer Placeholder 10"/>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9144000" y="0"/>
            <a:ext cx="5486400" cy="8229600"/>
          </a:xfrm>
          <a:prstGeom prst="rect">
            <a:avLst/>
          </a:prstGeom>
        </p:spPr>
      </p:pic>
      <p:sp>
        <p:nvSpPr>
          <p:cNvPr id="5" name="Text 1"/>
          <p:cNvSpPr/>
          <p:nvPr/>
        </p:nvSpPr>
        <p:spPr>
          <a:xfrm>
            <a:off x="833199" y="2834759"/>
            <a:ext cx="6022777" cy="416481"/>
          </a:xfrm>
          <a:prstGeom prst="rect">
            <a:avLst/>
          </a:prstGeom>
          <a:noFill/>
          <a:ln/>
        </p:spPr>
        <p:txBody>
          <a:bodyPr wrap="none" rtlCol="0" anchor="t"/>
          <a:lstStyle/>
          <a:p>
            <a:pPr marL="0" indent="0">
              <a:lnSpc>
                <a:spcPts val="3281"/>
              </a:lnSpc>
              <a:buNone/>
            </a:pPr>
            <a:r>
              <a:rPr lang="en-US" sz="2800" b="1" kern="0" spc="-52" dirty="0">
                <a:solidFill>
                  <a:srgbClr val="FF75D3"/>
                </a:solidFill>
                <a:latin typeface="adonis-web" pitchFamily="34" charset="0"/>
                <a:ea typeface="adonis-web" pitchFamily="34" charset="-122"/>
                <a:cs typeface="adonis-web" pitchFamily="34" charset="-120"/>
              </a:rPr>
              <a:t>Scenario: Construction Site Safety Analysis</a:t>
            </a:r>
            <a:endParaRPr lang="en-US" sz="2800" dirty="0"/>
          </a:p>
        </p:txBody>
      </p:sp>
      <p:sp>
        <p:nvSpPr>
          <p:cNvPr id="6" name="Shape 2"/>
          <p:cNvSpPr/>
          <p:nvPr/>
        </p:nvSpPr>
        <p:spPr>
          <a:xfrm>
            <a:off x="833199" y="3501151"/>
            <a:ext cx="7477601" cy="2284793"/>
          </a:xfrm>
          <a:prstGeom prst="roundRect">
            <a:avLst>
              <a:gd name="adj" fmla="val 5280"/>
            </a:avLst>
          </a:prstGeom>
          <a:solidFill>
            <a:srgbClr val="EBD0FB"/>
          </a:solidFill>
          <a:ln w="13811">
            <a:solidFill>
              <a:srgbClr val="D7A1F7"/>
            </a:solidFill>
            <a:prstDash val="solid"/>
          </a:ln>
        </p:spPr>
      </p:sp>
      <p:sp>
        <p:nvSpPr>
          <p:cNvPr id="7" name="Text 3"/>
          <p:cNvSpPr/>
          <p:nvPr/>
        </p:nvSpPr>
        <p:spPr>
          <a:xfrm>
            <a:off x="1069181" y="3737134"/>
            <a:ext cx="7005638" cy="1421606"/>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At a construction site, the safety officer, Sarah, is tasked with ensuring a comprehensive safety assessment for a new project. Sarah decides to employ both Job Safety Analysis (JSA) and Job Hazard Analysis (JHA) to address potential risks and hazards associated with the project.</a:t>
            </a:r>
            <a:endParaRPr lang="en-US" sz="2000" dirty="0"/>
          </a:p>
        </p:txBody>
      </p:sp>
      <p:sp>
        <p:nvSpPr>
          <p:cNvPr id="9" name="Footer Placeholder 8"/>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9144000" y="0"/>
            <a:ext cx="5486400" cy="8229600"/>
          </a:xfrm>
          <a:prstGeom prst="rect">
            <a:avLst/>
          </a:prstGeom>
        </p:spPr>
      </p:pic>
      <p:sp>
        <p:nvSpPr>
          <p:cNvPr id="5" name="Text 1"/>
          <p:cNvSpPr/>
          <p:nvPr/>
        </p:nvSpPr>
        <p:spPr>
          <a:xfrm>
            <a:off x="833199" y="2479358"/>
            <a:ext cx="3552944" cy="416481"/>
          </a:xfrm>
          <a:prstGeom prst="rect">
            <a:avLst/>
          </a:prstGeom>
          <a:noFill/>
          <a:ln/>
        </p:spPr>
        <p:txBody>
          <a:bodyPr wrap="none" rtlCol="0" anchor="t"/>
          <a:lstStyle/>
          <a:p>
            <a:pPr marL="0" indent="0">
              <a:lnSpc>
                <a:spcPts val="3281"/>
              </a:lnSpc>
              <a:buNone/>
            </a:pPr>
            <a:r>
              <a:rPr lang="en-US" sz="3200" b="1" kern="0" spc="-52" dirty="0">
                <a:solidFill>
                  <a:srgbClr val="FF75D3"/>
                </a:solidFill>
                <a:latin typeface="adonis-web" pitchFamily="34" charset="0"/>
                <a:ea typeface="adonis-web" pitchFamily="34" charset="-122"/>
                <a:cs typeface="adonis-web" pitchFamily="34" charset="-120"/>
              </a:rPr>
              <a:t>Job Safety Analysis (JSA):</a:t>
            </a:r>
            <a:endParaRPr lang="en-US" sz="3200" dirty="0"/>
          </a:p>
        </p:txBody>
      </p:sp>
      <p:sp>
        <p:nvSpPr>
          <p:cNvPr id="6" name="Shape 2"/>
          <p:cNvSpPr/>
          <p:nvPr/>
        </p:nvSpPr>
        <p:spPr>
          <a:xfrm>
            <a:off x="833199" y="3145750"/>
            <a:ext cx="7477601" cy="3081629"/>
          </a:xfrm>
          <a:prstGeom prst="roundRect">
            <a:avLst>
              <a:gd name="adj" fmla="val 3839"/>
            </a:avLst>
          </a:prstGeom>
          <a:solidFill>
            <a:srgbClr val="EBD0FB"/>
          </a:solidFill>
          <a:ln w="13811">
            <a:solidFill>
              <a:srgbClr val="D7A1F7"/>
            </a:solidFill>
            <a:prstDash val="solid"/>
          </a:ln>
        </p:spPr>
      </p:sp>
      <p:sp>
        <p:nvSpPr>
          <p:cNvPr id="7" name="Text 3"/>
          <p:cNvSpPr/>
          <p:nvPr/>
        </p:nvSpPr>
        <p:spPr>
          <a:xfrm>
            <a:off x="1069181" y="3381732"/>
            <a:ext cx="7005638" cy="2132409"/>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Sarah begins by conducting a JSA for the excavation phase. She breaks down the tasks involved, such as digging, trenching, and material handling. With the team, Sarah identifies potential hazards like cave-ins, falling debris, and equipment malfunctions. They formulate preventive measures like shoring techniques, personal protective equipment (PPE) requirements, and regular equipment maintenance schedules.</a:t>
            </a:r>
            <a:endParaRPr lang="en-US" sz="2000" dirty="0"/>
          </a:p>
        </p:txBody>
      </p:sp>
      <p:sp>
        <p:nvSpPr>
          <p:cNvPr id="9" name="Footer Placeholder 8"/>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9144000" y="0"/>
            <a:ext cx="5486400" cy="8229600"/>
          </a:xfrm>
          <a:prstGeom prst="rect">
            <a:avLst/>
          </a:prstGeom>
        </p:spPr>
      </p:pic>
      <p:sp>
        <p:nvSpPr>
          <p:cNvPr id="5" name="Text 1"/>
          <p:cNvSpPr/>
          <p:nvPr/>
        </p:nvSpPr>
        <p:spPr>
          <a:xfrm>
            <a:off x="833199" y="2301716"/>
            <a:ext cx="3682484" cy="416481"/>
          </a:xfrm>
          <a:prstGeom prst="rect">
            <a:avLst/>
          </a:prstGeom>
          <a:noFill/>
          <a:ln/>
        </p:spPr>
        <p:txBody>
          <a:bodyPr wrap="none" rtlCol="0" anchor="t"/>
          <a:lstStyle/>
          <a:p>
            <a:pPr marL="0" indent="0">
              <a:lnSpc>
                <a:spcPts val="3281"/>
              </a:lnSpc>
              <a:buNone/>
            </a:pPr>
            <a:r>
              <a:rPr lang="en-US" sz="3200" b="1" kern="0" spc="-52" dirty="0">
                <a:solidFill>
                  <a:srgbClr val="FF75D3"/>
                </a:solidFill>
                <a:latin typeface="adonis-web" pitchFamily="34" charset="0"/>
                <a:ea typeface="adonis-web" pitchFamily="34" charset="-122"/>
                <a:cs typeface="adonis-web" pitchFamily="34" charset="-120"/>
              </a:rPr>
              <a:t>Job Hazard Analysis (JHA):</a:t>
            </a:r>
            <a:endParaRPr lang="en-US" sz="3200" dirty="0"/>
          </a:p>
        </p:txBody>
      </p:sp>
      <p:sp>
        <p:nvSpPr>
          <p:cNvPr id="6" name="Shape 2"/>
          <p:cNvSpPr/>
          <p:nvPr/>
        </p:nvSpPr>
        <p:spPr>
          <a:xfrm>
            <a:off x="833199" y="2968109"/>
            <a:ext cx="7477601" cy="3684939"/>
          </a:xfrm>
          <a:prstGeom prst="roundRect">
            <a:avLst>
              <a:gd name="adj" fmla="val 3378"/>
            </a:avLst>
          </a:prstGeom>
          <a:solidFill>
            <a:srgbClr val="EBD0FB"/>
          </a:solidFill>
          <a:ln w="13811">
            <a:solidFill>
              <a:srgbClr val="D7A1F7"/>
            </a:solidFill>
            <a:prstDash val="solid"/>
          </a:ln>
        </p:spPr>
      </p:sp>
      <p:sp>
        <p:nvSpPr>
          <p:cNvPr id="7" name="Text 3"/>
          <p:cNvSpPr/>
          <p:nvPr/>
        </p:nvSpPr>
        <p:spPr>
          <a:xfrm>
            <a:off x="1069181" y="3204091"/>
            <a:ext cx="7005638" cy="2487811"/>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Moving forward, Sarah extends the analysis to a broader perspective with JHA. She not only considers the hazards identified in JSA but also factors in the likelihood and severity of accidents. In the JHA, Sarah evaluates the probability of a cave-in during trenching and its potential impact on worker safety. She explores the risks associated with specific soil types, depth of excavation, and nearby equipment, devising emergency response plans and evacuation procedures in case of an incident.</a:t>
            </a:r>
            <a:endParaRPr lang="en-US" sz="2000" dirty="0"/>
          </a:p>
        </p:txBody>
      </p:sp>
      <p:sp>
        <p:nvSpPr>
          <p:cNvPr id="9" name="Footer Placeholder 8"/>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348389" y="3204091"/>
            <a:ext cx="3184327" cy="416481"/>
          </a:xfrm>
          <a:prstGeom prst="rect">
            <a:avLst/>
          </a:prstGeom>
          <a:noFill/>
          <a:ln/>
        </p:spPr>
        <p:txBody>
          <a:bodyPr wrap="none" rtlCol="0" anchor="t"/>
          <a:lstStyle/>
          <a:p>
            <a:pPr marL="0" indent="0">
              <a:lnSpc>
                <a:spcPts val="3281"/>
              </a:lnSpc>
              <a:buNone/>
            </a:pPr>
            <a:r>
              <a:rPr lang="en-US" sz="3200" b="1" kern="0" spc="-52" dirty="0">
                <a:solidFill>
                  <a:srgbClr val="FF75D3"/>
                </a:solidFill>
                <a:latin typeface="adonis-web" pitchFamily="34" charset="0"/>
                <a:ea typeface="adonis-web" pitchFamily="34" charset="-122"/>
                <a:cs typeface="adonis-web" pitchFamily="34" charset="-120"/>
              </a:rPr>
              <a:t>Distinguishing Factors:</a:t>
            </a:r>
            <a:endParaRPr lang="en-US" sz="3200" dirty="0"/>
          </a:p>
        </p:txBody>
      </p:sp>
      <p:sp>
        <p:nvSpPr>
          <p:cNvPr id="5" name="Text 2"/>
          <p:cNvSpPr/>
          <p:nvPr/>
        </p:nvSpPr>
        <p:spPr>
          <a:xfrm>
            <a:off x="2703790" y="3870484"/>
            <a:ext cx="9578102" cy="355402"/>
          </a:xfrm>
          <a:prstGeom prst="rect">
            <a:avLst/>
          </a:prstGeom>
          <a:noFill/>
          <a:ln/>
        </p:spPr>
        <p:txBody>
          <a:bodyPr wrap="non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JSA Focus:</a:t>
            </a:r>
            <a:r>
              <a:rPr lang="en-US" sz="2000" kern="0" spc="-35" dirty="0">
                <a:solidFill>
                  <a:srgbClr val="272525"/>
                </a:solidFill>
                <a:latin typeface="Source Sans Pro" pitchFamily="34" charset="0"/>
                <a:ea typeface="Source Sans Pro" pitchFamily="34" charset="-122"/>
                <a:cs typeface="Source Sans Pro" pitchFamily="34" charset="-120"/>
              </a:rPr>
              <a:t> Detailed hazard identification and preventive measures at task level.</a:t>
            </a:r>
            <a:endParaRPr lang="en-US" sz="2000" dirty="0"/>
          </a:p>
        </p:txBody>
      </p:sp>
      <p:sp>
        <p:nvSpPr>
          <p:cNvPr id="6" name="Text 3"/>
          <p:cNvSpPr/>
          <p:nvPr/>
        </p:nvSpPr>
        <p:spPr>
          <a:xfrm>
            <a:off x="2703790" y="4314706"/>
            <a:ext cx="9578102" cy="710803"/>
          </a:xfrm>
          <a:prstGeom prst="rect">
            <a:avLst/>
          </a:prstGeom>
          <a:noFill/>
          <a:ln/>
        </p:spPr>
        <p:txBody>
          <a:bodyPr wrap="square" rtlCol="0" anchor="t"/>
          <a:lstStyle/>
          <a:p>
            <a:pPr marL="342900" indent="-342900" algn="l">
              <a:lnSpc>
                <a:spcPts val="2799"/>
              </a:lnSpc>
              <a:buSzPct val="100000"/>
              <a:buChar char="•"/>
            </a:pPr>
            <a:r>
              <a:rPr lang="en-US" sz="2000" b="1" kern="0" spc="-35" dirty="0">
                <a:solidFill>
                  <a:srgbClr val="272525"/>
                </a:solidFill>
                <a:latin typeface="Source Sans Pro" pitchFamily="34" charset="0"/>
                <a:ea typeface="Source Sans Pro" pitchFamily="34" charset="-122"/>
                <a:cs typeface="Source Sans Pro" pitchFamily="34" charset="-120"/>
              </a:rPr>
              <a:t>JHA Scope:</a:t>
            </a:r>
            <a:r>
              <a:rPr lang="en-US" sz="2000" kern="0" spc="-35" dirty="0">
                <a:solidFill>
                  <a:srgbClr val="272525"/>
                </a:solidFill>
                <a:latin typeface="Source Sans Pro" pitchFamily="34" charset="0"/>
                <a:ea typeface="Source Sans Pro" pitchFamily="34" charset="-122"/>
                <a:cs typeface="Source Sans Pro" pitchFamily="34" charset="-120"/>
              </a:rPr>
              <a:t> Assessing risks comprehensively, considering likelihood and severity of accidents and broader impact.</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380</Words>
  <Application>Microsoft Office PowerPoint</Application>
  <PresentationFormat>Custom</PresentationFormat>
  <Paragraphs>34</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dell</cp:lastModifiedBy>
  <cp:revision>5</cp:revision>
  <dcterms:created xsi:type="dcterms:W3CDTF">2023-12-19T09:53:41Z</dcterms:created>
  <dcterms:modified xsi:type="dcterms:W3CDTF">2023-12-19T10:36:54Z</dcterms:modified>
</cp:coreProperties>
</file>