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F80D6DE0-7332-4BA6-842F-8129F3B8C927}" type="datetimeFigureOut">
              <a:rPr lang="en-IN" smtClean="0"/>
              <a:t>23-12-2023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45245B69-19D9-4450-AD51-46BC6AC93DC8}" type="slidenum">
              <a:rPr lang="en-IN" smtClean="0"/>
              <a:t>‹#›</a:t>
            </a:fld>
            <a:endParaRPr lang="en-IN"/>
          </a:p>
        </p:txBody>
      </p:sp>
    </p:spTree>
    <p:extLst>
      <p:ext uri="{BB962C8B-B14F-4D97-AF65-F5344CB8AC3E}">
        <p14:creationId xmlns:p14="http://schemas.microsoft.com/office/powerpoint/2010/main" val="2901122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781889"/>
            <a:ext cx="5291852" cy="694373"/>
          </a:xfrm>
          <a:prstGeom prst="rect">
            <a:avLst/>
          </a:prstGeom>
          <a:noFill/>
          <a:ln/>
        </p:spPr>
        <p:txBody>
          <a:bodyPr wrap="none" rtlCol="0" anchor="t"/>
          <a:lstStyle/>
          <a:p>
            <a:pPr marL="0" indent="0">
              <a:lnSpc>
                <a:spcPts val="5468"/>
              </a:lnSpc>
              <a:buNone/>
            </a:pPr>
            <a:r>
              <a:rPr lang="en-US" sz="6000" b="1" kern="0" spc="-87" dirty="0">
                <a:solidFill>
                  <a:srgbClr val="FF75D3"/>
                </a:solidFill>
                <a:latin typeface="adonis-web" pitchFamily="34" charset="0"/>
                <a:ea typeface="adonis-web" pitchFamily="34" charset="-122"/>
                <a:cs typeface="adonis-web" pitchFamily="34" charset="-120"/>
              </a:rPr>
              <a:t>Basic Safety Interview </a:t>
            </a:r>
            <a:endParaRPr lang="en-US" sz="6000" dirty="0"/>
          </a:p>
        </p:txBody>
      </p:sp>
      <p:sp>
        <p:nvSpPr>
          <p:cNvPr id="6" name="Text 2"/>
          <p:cNvSpPr/>
          <p:nvPr/>
        </p:nvSpPr>
        <p:spPr>
          <a:xfrm>
            <a:off x="6319599" y="2809518"/>
            <a:ext cx="5531644" cy="694373"/>
          </a:xfrm>
          <a:prstGeom prst="rect">
            <a:avLst/>
          </a:prstGeom>
          <a:noFill/>
          <a:ln/>
        </p:spPr>
        <p:txBody>
          <a:bodyPr wrap="none" rtlCol="0" anchor="t"/>
          <a:lstStyle/>
          <a:p>
            <a:pPr marL="0" indent="0">
              <a:lnSpc>
                <a:spcPts val="5468"/>
              </a:lnSpc>
              <a:buNone/>
            </a:pPr>
            <a:r>
              <a:rPr lang="en-US" sz="5400" b="1" kern="0" spc="-87" dirty="0">
                <a:solidFill>
                  <a:srgbClr val="FF75D3"/>
                </a:solidFill>
                <a:latin typeface="adonis-web" pitchFamily="34" charset="0"/>
                <a:ea typeface="adonis-web" pitchFamily="34" charset="-122"/>
                <a:cs typeface="adonis-web" pitchFamily="34" charset="-120"/>
              </a:rPr>
              <a:t>Questions and Answers </a:t>
            </a:r>
            <a:endParaRPr lang="en-US" sz="5400" dirty="0"/>
          </a:p>
        </p:txBody>
      </p:sp>
      <p:sp>
        <p:nvSpPr>
          <p:cNvPr id="7" name="Text 3"/>
          <p:cNvSpPr/>
          <p:nvPr/>
        </p:nvSpPr>
        <p:spPr>
          <a:xfrm>
            <a:off x="7391995" y="3837146"/>
            <a:ext cx="5332690" cy="833199"/>
          </a:xfrm>
          <a:prstGeom prst="rect">
            <a:avLst/>
          </a:prstGeom>
          <a:noFill/>
          <a:ln/>
        </p:spPr>
        <p:txBody>
          <a:bodyPr wrap="none" rtlCol="0" anchor="t"/>
          <a:lstStyle/>
          <a:p>
            <a:pPr marL="0" indent="0" algn="ctr">
              <a:lnSpc>
                <a:spcPts val="6561"/>
              </a:lnSpc>
              <a:buNone/>
            </a:pPr>
            <a:r>
              <a:rPr lang="en-US" sz="7200" b="1" kern="0" spc="-105" dirty="0">
                <a:solidFill>
                  <a:srgbClr val="FF75D3"/>
                </a:solidFill>
                <a:latin typeface="adonis-web" pitchFamily="34" charset="0"/>
                <a:ea typeface="adonis-web" pitchFamily="34" charset="-122"/>
                <a:cs typeface="adonis-web" pitchFamily="34" charset="-120"/>
              </a:rPr>
              <a:t>Safety Officer </a:t>
            </a:r>
            <a:endParaRPr lang="en-US" sz="7200" dirty="0"/>
          </a:p>
        </p:txBody>
      </p:sp>
      <p:sp>
        <p:nvSpPr>
          <p:cNvPr id="8" name="Text 4"/>
          <p:cNvSpPr/>
          <p:nvPr/>
        </p:nvSpPr>
        <p:spPr>
          <a:xfrm>
            <a:off x="7723465" y="5003602"/>
            <a:ext cx="4669869" cy="694373"/>
          </a:xfrm>
          <a:prstGeom prst="rect">
            <a:avLst/>
          </a:prstGeom>
          <a:noFill/>
          <a:ln/>
        </p:spPr>
        <p:txBody>
          <a:bodyPr wrap="none" rtlCol="0" anchor="t"/>
          <a:lstStyle/>
          <a:p>
            <a:pPr marL="0" indent="0" algn="ctr">
              <a:lnSpc>
                <a:spcPts val="5468"/>
              </a:lnSpc>
              <a:buNone/>
            </a:pPr>
            <a:r>
              <a:rPr lang="en-US" sz="6000" b="1" kern="0" spc="-87" dirty="0">
                <a:solidFill>
                  <a:srgbClr val="FF75D3"/>
                </a:solidFill>
                <a:latin typeface="adonis-web" pitchFamily="34" charset="0"/>
                <a:ea typeface="adonis-web" pitchFamily="34" charset="-122"/>
                <a:cs typeface="adonis-web" pitchFamily="34" charset="-120"/>
              </a:rPr>
              <a:t>Oil and Gas industry</a:t>
            </a:r>
            <a:endParaRPr lang="en-US" sz="6000" dirty="0"/>
          </a:p>
        </p:txBody>
      </p:sp>
      <p:sp>
        <p:nvSpPr>
          <p:cNvPr id="9" name="Text 5"/>
          <p:cNvSpPr/>
          <p:nvPr/>
        </p:nvSpPr>
        <p:spPr>
          <a:xfrm>
            <a:off x="8725257" y="6031230"/>
            <a:ext cx="2666286" cy="416481"/>
          </a:xfrm>
          <a:prstGeom prst="rect">
            <a:avLst/>
          </a:prstGeom>
          <a:noFill/>
          <a:ln/>
        </p:spPr>
        <p:txBody>
          <a:bodyPr wrap="none" rtlCol="0" anchor="t"/>
          <a:lstStyle/>
          <a:p>
            <a:pPr marL="0" indent="0" algn="ctr">
              <a:lnSpc>
                <a:spcPts val="3281"/>
              </a:lnSpc>
              <a:buNone/>
            </a:pPr>
            <a:endParaRPr lang="en-US" sz="2624" dirty="0"/>
          </a:p>
        </p:txBody>
      </p:sp>
      <p:sp>
        <p:nvSpPr>
          <p:cNvPr id="11" name="Footer Placeholder 10"/>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671145"/>
            <a:ext cx="9933503" cy="2438297"/>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are the primary hazards associated with working in the oil and gas industry?</a:t>
            </a:r>
            <a:endParaRPr lang="en-US" sz="4374" dirty="0"/>
          </a:p>
        </p:txBody>
      </p:sp>
      <p:sp>
        <p:nvSpPr>
          <p:cNvPr id="7" name="Text 3"/>
          <p:cNvSpPr/>
          <p:nvPr/>
        </p:nvSpPr>
        <p:spPr>
          <a:xfrm>
            <a:off x="2348389" y="4114800"/>
            <a:ext cx="9933503" cy="1394103"/>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"The oil and gas industry presents various hazards such as exposure to flammable gases, high-pressure equipment, confined spaces, heavy machinery, and the risk of fire and explosions. Additionally, there are potential risks related to manual handling, slips, trips, and falls."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371601"/>
            <a:ext cx="9933503" cy="2560082"/>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ensure compliance with safety regulations and standards in this industry?</a:t>
            </a:r>
            <a:endParaRPr lang="en-US" sz="4374" dirty="0"/>
          </a:p>
        </p:txBody>
      </p:sp>
      <p:sp>
        <p:nvSpPr>
          <p:cNvPr id="7" name="Text 3"/>
          <p:cNvSpPr/>
          <p:nvPr/>
        </p:nvSpPr>
        <p:spPr>
          <a:xfrm>
            <a:off x="2348389" y="3736428"/>
            <a:ext cx="9933503" cy="1950116"/>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"To ensure compliance, I regularly conduct thorough safety audits, inspections, and risk assessments. I keep updated with industry-specific safety regulations and standards and implement necessary training programs for employees. I also encourage a proactive safety culture where everyone is responsible for identifying and mitigating risks."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213945"/>
            <a:ext cx="9933503" cy="2717737"/>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Describe your approach to conducting a risk assessment at an oil rig or gas facility.</a:t>
            </a:r>
            <a:endParaRPr lang="en-US" sz="4374" dirty="0"/>
          </a:p>
        </p:txBody>
      </p:sp>
      <p:sp>
        <p:nvSpPr>
          <p:cNvPr id="7" name="Text 3"/>
          <p:cNvSpPr/>
          <p:nvPr/>
        </p:nvSpPr>
        <p:spPr>
          <a:xfrm>
            <a:off x="2348389" y="3578772"/>
            <a:ext cx="9933503" cy="2107772"/>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"I begin by identifying potential hazards through observations, discussions with workers, and studying incident reports. Then, I assess the likelihood and severity of these hazards, prioritize them based on the level of risk, and develop mitigation strategies. It involves implementing control measures, training employees on safety protocols, and ensuring continuous monitoring and review."</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195751"/>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would you handle an emergency situation, such as a fire or a toxic gas leak, at a drilling site?</a:t>
            </a:r>
            <a:endParaRPr lang="en-US" sz="4374" dirty="0"/>
          </a:p>
        </p:txBody>
      </p:sp>
      <p:sp>
        <p:nvSpPr>
          <p:cNvPr id="7" name="Text 3"/>
          <p:cNvSpPr/>
          <p:nvPr/>
        </p:nvSpPr>
        <p:spPr>
          <a:xfrm>
            <a:off x="2348389" y="4612124"/>
            <a:ext cx="9933503" cy="1421606"/>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"In case of an emergency, I would immediately activate the emergency response plan, ensuring that all personnel are evacuated to safe zones and emergency services are notified. I would coordinate with the response team, assist in controlling the situation by following established protocols, and provide support in assessing and mitigating the risks."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292772"/>
            <a:ext cx="9933503" cy="2986097"/>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measures do you take to promote a strong safety culture among employees in a high-risk environment</a:t>
            </a:r>
            <a:r>
              <a:rPr lang="en-US" sz="4374" b="1" kern="0" spc="-87" dirty="0" smtClean="0">
                <a:solidFill>
                  <a:srgbClr val="FF75D3"/>
                </a:solidFill>
                <a:latin typeface="adonis-web" pitchFamily="34" charset="0"/>
                <a:ea typeface="adonis-web" pitchFamily="34" charset="-122"/>
                <a:cs typeface="adonis-web" pitchFamily="34" charset="-120"/>
              </a:rPr>
              <a:t>?</a:t>
            </a:r>
          </a:p>
          <a:p>
            <a:pPr marL="0" indent="0">
              <a:lnSpc>
                <a:spcPts val="5468"/>
              </a:lnSpc>
              <a:buNone/>
            </a:pPr>
            <a:endParaRPr lang="en-US" sz="4374" dirty="0"/>
          </a:p>
        </p:txBody>
      </p:sp>
      <p:sp>
        <p:nvSpPr>
          <p:cNvPr id="7" name="Text 3"/>
          <p:cNvSpPr/>
          <p:nvPr/>
        </p:nvSpPr>
        <p:spPr>
          <a:xfrm>
            <a:off x="2348389" y="4278869"/>
            <a:ext cx="9933503" cy="1754861"/>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"I believe in leading by example and fostering open communication regarding safety. I conduct regular safety training sessions, encourage reporting of near misses or hazards without fear of reprisal, and recognize and reward individuals or teams that exemplify excellent safety practices. Moreover, I emphasize the importance of safety in all communications and decision-making processes."</a:t>
            </a:r>
            <a:endParaRPr lang="en-US" sz="2000" dirty="0"/>
          </a:p>
        </p:txBody>
      </p:sp>
      <p:sp>
        <p:nvSpPr>
          <p:cNvPr id="9" name="Footer Placeholder 8"/>
          <p:cNvSpPr>
            <a:spLocks noGrp="1"/>
          </p:cNvSpPr>
          <p:nvPr>
            <p:ph type="ftr" sz="quarter" idx="10"/>
          </p:nvPr>
        </p:nvSpPr>
        <p:spPr/>
        <p:txBody>
          <a:bodyPr/>
          <a:lstStyle/>
          <a:p>
            <a:r>
              <a:rPr lang="en-IN" dirty="0" smtClean="0"/>
              <a:t>www.hsestudyguide.com</a:t>
            </a: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195751"/>
            <a:ext cx="9933503" cy="2083118"/>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ensure that employees understand and follow safety protocols and procedures?</a:t>
            </a:r>
            <a:endParaRPr lang="en-US" sz="4374" dirty="0"/>
          </a:p>
        </p:txBody>
      </p:sp>
      <p:sp>
        <p:nvSpPr>
          <p:cNvPr id="7" name="Text 3"/>
          <p:cNvSpPr/>
          <p:nvPr/>
        </p:nvSpPr>
        <p:spPr>
          <a:xfrm>
            <a:off x="2348389" y="4612124"/>
            <a:ext cx="9933503" cy="1421606"/>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"I employ various methods such as comprehensive training programs, toolbox talks, safety meetings, visual aids, and clear signage. I also conduct regular drills to test the effectiveness of emergency procedures and provide feedback to reinforce correct practices. Additionally, I encourage two-way communication to address any concerns or confusion regarding safety protocols."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135117"/>
            <a:ext cx="9933503" cy="3143752"/>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How do you prioritize safety when there are competing demands, such as production deadlines or cost constraints?</a:t>
            </a:r>
            <a:endParaRPr lang="en-US" sz="4374" dirty="0"/>
          </a:p>
        </p:txBody>
      </p:sp>
      <p:sp>
        <p:nvSpPr>
          <p:cNvPr id="7" name="Text 3"/>
          <p:cNvSpPr/>
          <p:nvPr/>
        </p:nvSpPr>
        <p:spPr>
          <a:xfrm>
            <a:off x="2348389" y="4114800"/>
            <a:ext cx="9933503" cy="1918930"/>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"While I understand the importance of meeting deadlines and managing costs, safety is non-negotiable. I believe that a safe working environment is essential for productivity and cost-effectiveness in the long run. I work closely with management to ensure that safety measures are integrated into operational plans without compromising on efficiency."</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1481959"/>
            <a:ext cx="9933503" cy="2449723"/>
          </a:xfrm>
          <a:prstGeom prst="rect">
            <a:avLst/>
          </a:prstGeom>
          <a:noFill/>
          <a:ln/>
        </p:spPr>
        <p:txBody>
          <a:bodyPr wrap="squar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What strategies do you employ to conduct effective incident investigations?</a:t>
            </a:r>
            <a:endParaRPr lang="en-US" sz="4374" dirty="0"/>
          </a:p>
        </p:txBody>
      </p:sp>
      <p:sp>
        <p:nvSpPr>
          <p:cNvPr id="7" name="Text 3"/>
          <p:cNvSpPr/>
          <p:nvPr/>
        </p:nvSpPr>
        <p:spPr>
          <a:xfrm>
            <a:off x="2348389" y="3931682"/>
            <a:ext cx="9933503" cy="1754862"/>
          </a:xfrm>
          <a:prstGeom prst="rect">
            <a:avLst/>
          </a:prstGeom>
          <a:noFill/>
          <a:ln/>
        </p:spPr>
        <p:txBody>
          <a:bodyPr wrap="square" rtlCol="0" anchor="t"/>
          <a:lstStyle/>
          <a:p>
            <a:pPr marL="0" indent="0" algn="l">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Sample Answer:</a:t>
            </a:r>
            <a:r>
              <a:rPr lang="en-US" sz="2000" kern="0" spc="-35" dirty="0">
                <a:solidFill>
                  <a:srgbClr val="272525"/>
                </a:solidFill>
                <a:latin typeface="Source Sans Pro" pitchFamily="34" charset="0"/>
                <a:ea typeface="Source Sans Pro" pitchFamily="34" charset="-122"/>
                <a:cs typeface="Source Sans Pro" pitchFamily="34" charset="-120"/>
              </a:rPr>
              <a:t> "When investigating incidents, I follow a structured approach. I gather all relevant information, interview involved parties, analyze data, and identify root causes. It's crucial to focus on understanding what happened, why it happened, and how similar incidents can be prevented in the future. I emphasize a blame-free culture to encourage honest reporting and learning from mistakes."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653</Words>
  <Application>Microsoft Office PowerPoint</Application>
  <PresentationFormat>Custom</PresentationFormat>
  <Paragraphs>38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4</cp:revision>
  <dcterms:created xsi:type="dcterms:W3CDTF">2023-12-23T08:50:06Z</dcterms:created>
  <dcterms:modified xsi:type="dcterms:W3CDTF">2023-12-23T12:35:22Z</dcterms:modified>
</cp:coreProperties>
</file>