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903471E8-E4EE-493F-8468-305EE817F2F5}" type="datetimeFigureOut">
              <a:rPr lang="en-IN" smtClean="0"/>
              <a:t>25-11-2023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F77B0603-E393-469E-82B6-FCCAC34CC7E9}" type="slidenum">
              <a:rPr lang="en-IN" smtClean="0"/>
              <a:t>‹#›</a:t>
            </a:fld>
            <a:endParaRPr lang="en-IN"/>
          </a:p>
        </p:txBody>
      </p:sp>
    </p:spTree>
    <p:extLst>
      <p:ext uri="{BB962C8B-B14F-4D97-AF65-F5344CB8AC3E}">
        <p14:creationId xmlns:p14="http://schemas.microsoft.com/office/powerpoint/2010/main" val="2403935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865001"/>
            <a:ext cx="7477601" cy="2499598"/>
          </a:xfrm>
          <a:prstGeom prst="rect">
            <a:avLst/>
          </a:prstGeom>
          <a:noFill/>
          <a:ln/>
        </p:spPr>
        <p:txBody>
          <a:bodyPr wrap="square" rtlCol="0" anchor="t"/>
          <a:lstStyle/>
          <a:p>
            <a:pPr marL="0" indent="0" algn="ctr">
              <a:lnSpc>
                <a:spcPts val="6561"/>
              </a:lnSpc>
              <a:buNone/>
            </a:pPr>
            <a:r>
              <a:rPr lang="en-US" sz="6600" b="1" kern="0" spc="-105" dirty="0">
                <a:solidFill>
                  <a:srgbClr val="FF75D3"/>
                </a:solidFill>
                <a:latin typeface="adonis-web" pitchFamily="34" charset="0"/>
                <a:ea typeface="adonis-web" pitchFamily="34" charset="-122"/>
                <a:cs typeface="adonis-web" pitchFamily="34" charset="-120"/>
              </a:rPr>
              <a:t>4M Method </a:t>
            </a:r>
            <a:endParaRPr lang="en-US" sz="6600" b="1" kern="0" spc="-105" dirty="0" smtClean="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6600" b="1" kern="0" spc="-105" dirty="0" smtClean="0">
                <a:solidFill>
                  <a:srgbClr val="FF75D3"/>
                </a:solidFill>
                <a:latin typeface="adonis-web" pitchFamily="34" charset="0"/>
                <a:ea typeface="adonis-web" pitchFamily="34" charset="-122"/>
                <a:cs typeface="adonis-web" pitchFamily="34" charset="-120"/>
              </a:rPr>
              <a:t>in </a:t>
            </a:r>
            <a:r>
              <a:rPr lang="en-US" sz="6600" b="1" kern="0" spc="-105" dirty="0">
                <a:solidFill>
                  <a:srgbClr val="FF75D3"/>
                </a:solidFill>
                <a:latin typeface="adonis-web" pitchFamily="34" charset="0"/>
                <a:ea typeface="adonis-web" pitchFamily="34" charset="-122"/>
                <a:cs typeface="adonis-web" pitchFamily="34" charset="-120"/>
              </a:rPr>
              <a:t>Occupational Health and Safety</a:t>
            </a:r>
            <a:endParaRPr lang="en-US" sz="66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2777490"/>
          </a:xfrm>
          <a:prstGeom prst="rect">
            <a:avLst/>
          </a:prstGeom>
        </p:spPr>
      </p:pic>
      <p:sp>
        <p:nvSpPr>
          <p:cNvPr id="5" name="Text 1"/>
          <p:cNvSpPr/>
          <p:nvPr/>
        </p:nvSpPr>
        <p:spPr>
          <a:xfrm>
            <a:off x="2348389" y="4564856"/>
            <a:ext cx="5332690" cy="833199"/>
          </a:xfrm>
          <a:prstGeom prst="rect">
            <a:avLst/>
          </a:prstGeom>
          <a:noFill/>
          <a:ln/>
        </p:spPr>
        <p:txBody>
          <a:bodyPr wrap="none" rtlCol="0" anchor="t"/>
          <a:lstStyle/>
          <a:p>
            <a:pPr marL="0" indent="0">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4M Method</a:t>
            </a:r>
            <a:endParaRPr lang="en-US" sz="5249" dirty="0"/>
          </a:p>
        </p:txBody>
      </p:sp>
      <p:sp>
        <p:nvSpPr>
          <p:cNvPr id="6" name="Text 2"/>
          <p:cNvSpPr/>
          <p:nvPr/>
        </p:nvSpPr>
        <p:spPr>
          <a:xfrm>
            <a:off x="2348389" y="5731312"/>
            <a:ext cx="9933503"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4M method in occupational health and safety refers to a systematic approach used to analyze and address workplace hazards. It involves considering four key elements that contribute to safety:</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125266"/>
            <a:ext cx="554366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4M Method four key elements</a:t>
            </a:r>
            <a:endParaRPr lang="en-US" sz="3499" dirty="0"/>
          </a:p>
        </p:txBody>
      </p:sp>
      <p:sp>
        <p:nvSpPr>
          <p:cNvPr id="7" name="Shape 3"/>
          <p:cNvSpPr/>
          <p:nvPr/>
        </p:nvSpPr>
        <p:spPr>
          <a:xfrm>
            <a:off x="2348389" y="2930604"/>
            <a:ext cx="4855726" cy="3675148"/>
          </a:xfrm>
          <a:prstGeom prst="roundRect">
            <a:avLst>
              <a:gd name="adj" fmla="val 3151"/>
            </a:avLst>
          </a:prstGeom>
          <a:solidFill>
            <a:srgbClr val="EBD0FB"/>
          </a:solidFill>
          <a:ln w="13811">
            <a:solidFill>
              <a:srgbClr val="D7A1F7"/>
            </a:solidFill>
            <a:prstDash val="solid"/>
          </a:ln>
        </p:spPr>
      </p:sp>
      <p:sp>
        <p:nvSpPr>
          <p:cNvPr id="8" name="Text 4"/>
          <p:cNvSpPr/>
          <p:nvPr/>
        </p:nvSpPr>
        <p:spPr>
          <a:xfrm>
            <a:off x="2584371" y="3166586"/>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Manpower: </a:t>
            </a:r>
            <a:endParaRPr lang="en-US" sz="2187" dirty="0"/>
          </a:p>
        </p:txBody>
      </p:sp>
      <p:sp>
        <p:nvSpPr>
          <p:cNvPr id="9" name="Text 5"/>
          <p:cNvSpPr/>
          <p:nvPr/>
        </p:nvSpPr>
        <p:spPr>
          <a:xfrm>
            <a:off x="2584371" y="3735943"/>
            <a:ext cx="4383762"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This aspect focuses on the human factor in the workplace, including employees' skills, training, and behavior. It involves ensuring that workers are adequately trained, competent, and aware of safety procedures to prevent accidents.</a:t>
            </a:r>
            <a:endParaRPr lang="en-US" sz="2000" dirty="0"/>
          </a:p>
        </p:txBody>
      </p:sp>
      <p:sp>
        <p:nvSpPr>
          <p:cNvPr id="10" name="Shape 6"/>
          <p:cNvSpPr/>
          <p:nvPr/>
        </p:nvSpPr>
        <p:spPr>
          <a:xfrm>
            <a:off x="7426285" y="2930603"/>
            <a:ext cx="4855726" cy="4021989"/>
          </a:xfrm>
          <a:prstGeom prst="roundRect">
            <a:avLst>
              <a:gd name="adj" fmla="val 3151"/>
            </a:avLst>
          </a:prstGeom>
          <a:solidFill>
            <a:srgbClr val="EBD0FB"/>
          </a:solidFill>
          <a:ln w="13811">
            <a:solidFill>
              <a:srgbClr val="D7A1F7"/>
            </a:solidFill>
            <a:prstDash val="solid"/>
          </a:ln>
        </p:spPr>
      </p:sp>
      <p:sp>
        <p:nvSpPr>
          <p:cNvPr id="11" name="Text 7"/>
          <p:cNvSpPr/>
          <p:nvPr/>
        </p:nvSpPr>
        <p:spPr>
          <a:xfrm>
            <a:off x="7662267" y="3166586"/>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Machinery:</a:t>
            </a:r>
            <a:endParaRPr lang="en-US" sz="2187" dirty="0"/>
          </a:p>
        </p:txBody>
      </p:sp>
      <p:sp>
        <p:nvSpPr>
          <p:cNvPr id="12" name="Text 8"/>
          <p:cNvSpPr/>
          <p:nvPr/>
        </p:nvSpPr>
        <p:spPr>
          <a:xfrm>
            <a:off x="7662267" y="3735943"/>
            <a:ext cx="4383762" cy="2132409"/>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Machinery encompasses all equipment, tools, and technology used in the workplace. It involves evaluating the safety features of machinery, conducting regular maintenance, and implementing safeguards to prevent accidents related to equipment malfunction or misuse.</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847612"/>
            <a:ext cx="554366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4M Method four key elements</a:t>
            </a:r>
            <a:endParaRPr lang="en-US" sz="3499" dirty="0"/>
          </a:p>
        </p:txBody>
      </p:sp>
      <p:sp>
        <p:nvSpPr>
          <p:cNvPr id="7" name="Shape 3"/>
          <p:cNvSpPr/>
          <p:nvPr/>
        </p:nvSpPr>
        <p:spPr>
          <a:xfrm>
            <a:off x="2348389" y="2652951"/>
            <a:ext cx="4855726" cy="3729038"/>
          </a:xfrm>
          <a:prstGeom prst="roundRect">
            <a:avLst>
              <a:gd name="adj" fmla="val 2681"/>
            </a:avLst>
          </a:prstGeom>
          <a:solidFill>
            <a:srgbClr val="EBD0FB"/>
          </a:solidFill>
          <a:ln w="13811">
            <a:solidFill>
              <a:srgbClr val="D7A1F7"/>
            </a:solidFill>
            <a:prstDash val="solid"/>
          </a:ln>
        </p:spPr>
      </p:sp>
      <p:sp>
        <p:nvSpPr>
          <p:cNvPr id="8" name="Text 4"/>
          <p:cNvSpPr/>
          <p:nvPr/>
        </p:nvSpPr>
        <p:spPr>
          <a:xfrm>
            <a:off x="2584371" y="2888933"/>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Materials:</a:t>
            </a:r>
            <a:endParaRPr lang="en-US" sz="2187" dirty="0"/>
          </a:p>
        </p:txBody>
      </p:sp>
      <p:sp>
        <p:nvSpPr>
          <p:cNvPr id="9" name="Text 5"/>
          <p:cNvSpPr/>
          <p:nvPr/>
        </p:nvSpPr>
        <p:spPr>
          <a:xfrm>
            <a:off x="2584371" y="3458289"/>
            <a:ext cx="4383762" cy="2132409"/>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This element involves the substances, chemicals, or materials used in the workplace. Ensuring the proper handling, storage, and disposal of hazardous materials is crucial to prevent exposure and accidents that may harm employees' health.</a:t>
            </a:r>
            <a:endParaRPr lang="en-US" sz="2000" dirty="0"/>
          </a:p>
        </p:txBody>
      </p:sp>
      <p:sp>
        <p:nvSpPr>
          <p:cNvPr id="10" name="Text 6"/>
          <p:cNvSpPr/>
          <p:nvPr/>
        </p:nvSpPr>
        <p:spPr>
          <a:xfrm>
            <a:off x="2584371" y="5790605"/>
            <a:ext cx="4383762" cy="355402"/>
          </a:xfrm>
          <a:prstGeom prst="rect">
            <a:avLst/>
          </a:prstGeom>
          <a:noFill/>
          <a:ln/>
        </p:spPr>
        <p:txBody>
          <a:bodyPr wrap="none" rtlCol="0" anchor="t"/>
          <a:lstStyle/>
          <a:p>
            <a:pPr marL="0" indent="0">
              <a:lnSpc>
                <a:spcPts val="2799"/>
              </a:lnSpc>
              <a:buNone/>
            </a:pPr>
            <a:endParaRPr lang="en-US" sz="1750" dirty="0"/>
          </a:p>
        </p:txBody>
      </p:sp>
      <p:sp>
        <p:nvSpPr>
          <p:cNvPr id="11" name="Shape 7"/>
          <p:cNvSpPr/>
          <p:nvPr/>
        </p:nvSpPr>
        <p:spPr>
          <a:xfrm>
            <a:off x="7426285" y="2652951"/>
            <a:ext cx="4855726" cy="3729038"/>
          </a:xfrm>
          <a:prstGeom prst="roundRect">
            <a:avLst>
              <a:gd name="adj" fmla="val 2681"/>
            </a:avLst>
          </a:prstGeom>
          <a:solidFill>
            <a:srgbClr val="EBD0FB"/>
          </a:solidFill>
          <a:ln w="13811">
            <a:solidFill>
              <a:srgbClr val="D7A1F7"/>
            </a:solidFill>
            <a:prstDash val="solid"/>
          </a:ln>
        </p:spPr>
      </p:sp>
      <p:sp>
        <p:nvSpPr>
          <p:cNvPr id="12" name="Text 8"/>
          <p:cNvSpPr/>
          <p:nvPr/>
        </p:nvSpPr>
        <p:spPr>
          <a:xfrm>
            <a:off x="7662267" y="2888933"/>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Method:</a:t>
            </a:r>
            <a:endParaRPr lang="en-US" sz="2187" dirty="0"/>
          </a:p>
        </p:txBody>
      </p:sp>
      <p:sp>
        <p:nvSpPr>
          <p:cNvPr id="13" name="Text 9"/>
          <p:cNvSpPr/>
          <p:nvPr/>
        </p:nvSpPr>
        <p:spPr>
          <a:xfrm>
            <a:off x="7662267" y="3458289"/>
            <a:ext cx="4383762" cy="2132409"/>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Method refers to the processes, procedures, and work methods employed in the workplace. It involves assessing work procedures to identify potential hazards, implementing safety protocols, and continuously improving methods to minimize risks.</a:t>
            </a:r>
            <a:endParaRPr lang="en-US" sz="2000"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136690"/>
            <a:ext cx="9933503" cy="1110853"/>
          </a:xfrm>
          <a:prstGeom prst="rect">
            <a:avLst/>
          </a:prstGeom>
          <a:noFill/>
          <a:ln/>
        </p:spPr>
        <p:txBody>
          <a:bodyPr wrap="squar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Scenario: Construction Site Safety using the 4M Method</a:t>
            </a:r>
            <a:endParaRPr lang="en-US" sz="3499" dirty="0"/>
          </a:p>
        </p:txBody>
      </p:sp>
      <p:sp>
        <p:nvSpPr>
          <p:cNvPr id="7" name="Shape 3"/>
          <p:cNvSpPr/>
          <p:nvPr/>
        </p:nvSpPr>
        <p:spPr>
          <a:xfrm>
            <a:off x="2348389" y="2497454"/>
            <a:ext cx="4855726" cy="5606021"/>
          </a:xfrm>
          <a:prstGeom prst="roundRect">
            <a:avLst>
              <a:gd name="adj" fmla="val 2176"/>
            </a:avLst>
          </a:prstGeom>
          <a:solidFill>
            <a:srgbClr val="EBD0FB"/>
          </a:solidFill>
          <a:ln w="13811">
            <a:solidFill>
              <a:srgbClr val="D7A1F7"/>
            </a:solidFill>
            <a:prstDash val="solid"/>
          </a:ln>
        </p:spPr>
      </p:sp>
      <p:sp>
        <p:nvSpPr>
          <p:cNvPr id="8" name="Text 4"/>
          <p:cNvSpPr/>
          <p:nvPr/>
        </p:nvSpPr>
        <p:spPr>
          <a:xfrm>
            <a:off x="2584371" y="2733437"/>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Manpower:</a:t>
            </a:r>
            <a:endParaRPr lang="en-US" sz="2187" dirty="0"/>
          </a:p>
        </p:txBody>
      </p:sp>
      <p:sp>
        <p:nvSpPr>
          <p:cNvPr id="9" name="Text 5"/>
          <p:cNvSpPr/>
          <p:nvPr/>
        </p:nvSpPr>
        <p:spPr>
          <a:xfrm>
            <a:off x="2584371" y="3302794"/>
            <a:ext cx="4383762" cy="355401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At a construction site, the safety manager conducts regular training sessions for all workers on proper handling of heavy machinery and equipment. They ensure that each worker is certified and trained in their respective tasks, such as operating cranes or using power tools. Additionally, toolbox talks are held every morning to reinforce safety protocols and promote a safety-conscious work culture among the workforce.</a:t>
            </a:r>
            <a:endParaRPr lang="en-US" sz="2000" dirty="0"/>
          </a:p>
        </p:txBody>
      </p:sp>
      <p:sp>
        <p:nvSpPr>
          <p:cNvPr id="10" name="Shape 6"/>
          <p:cNvSpPr/>
          <p:nvPr/>
        </p:nvSpPr>
        <p:spPr>
          <a:xfrm>
            <a:off x="7426285" y="2497455"/>
            <a:ext cx="4855726" cy="4595336"/>
          </a:xfrm>
          <a:prstGeom prst="roundRect">
            <a:avLst>
              <a:gd name="adj" fmla="val 2176"/>
            </a:avLst>
          </a:prstGeom>
          <a:solidFill>
            <a:srgbClr val="EBD0FB"/>
          </a:solidFill>
          <a:ln w="13811">
            <a:solidFill>
              <a:srgbClr val="D7A1F7"/>
            </a:solidFill>
            <a:prstDash val="solid"/>
          </a:ln>
        </p:spPr>
      </p:sp>
      <p:sp>
        <p:nvSpPr>
          <p:cNvPr id="11" name="Text 7"/>
          <p:cNvSpPr/>
          <p:nvPr/>
        </p:nvSpPr>
        <p:spPr>
          <a:xfrm>
            <a:off x="7662267" y="2733437"/>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Machinery:</a:t>
            </a:r>
            <a:endParaRPr lang="en-US" sz="2187" dirty="0"/>
          </a:p>
        </p:txBody>
      </p:sp>
      <p:sp>
        <p:nvSpPr>
          <p:cNvPr id="12" name="Text 8"/>
          <p:cNvSpPr/>
          <p:nvPr/>
        </p:nvSpPr>
        <p:spPr>
          <a:xfrm>
            <a:off x="7662267" y="3302794"/>
            <a:ext cx="4383762" cy="284321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construction company invests in state-of-the-art machinery equipped with the latest safety features. </a:t>
            </a:r>
            <a:r>
              <a:rPr lang="en-US" sz="2000" kern="0" spc="-35" dirty="0" smtClean="0">
                <a:solidFill>
                  <a:srgbClr val="272525"/>
                </a:solidFill>
                <a:latin typeface="Source Sans Pro" pitchFamily="34" charset="0"/>
                <a:ea typeface="Source Sans Pro" pitchFamily="34" charset="-122"/>
                <a:cs typeface="Source Sans Pro" pitchFamily="34" charset="-120"/>
              </a:rPr>
              <a:t>Regular </a:t>
            </a:r>
            <a:r>
              <a:rPr lang="en-US" sz="2000" kern="0" spc="-35" dirty="0">
                <a:solidFill>
                  <a:srgbClr val="272525"/>
                </a:solidFill>
                <a:latin typeface="Source Sans Pro" pitchFamily="34" charset="0"/>
                <a:ea typeface="Source Sans Pro" pitchFamily="34" charset="-122"/>
                <a:cs typeface="Source Sans Pro" pitchFamily="34" charset="-120"/>
              </a:rPr>
              <a:t>maintenance schedules are strictly followed to ensure that all equipment is in optimal working condition. Safety sensors and alarms are installed on heavy machinery to alert operators of any malfunctions or potential hazards, minimizing the risk of accidents.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959048"/>
            <a:ext cx="9933503" cy="1110853"/>
          </a:xfrm>
          <a:prstGeom prst="rect">
            <a:avLst/>
          </a:prstGeom>
          <a:noFill/>
          <a:ln/>
        </p:spPr>
        <p:txBody>
          <a:bodyPr wrap="squar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Scenario: Construction Site Safety using the 4M Method</a:t>
            </a:r>
            <a:endParaRPr lang="en-US" sz="3499" dirty="0"/>
          </a:p>
        </p:txBody>
      </p:sp>
      <p:sp>
        <p:nvSpPr>
          <p:cNvPr id="7" name="Shape 3"/>
          <p:cNvSpPr/>
          <p:nvPr/>
        </p:nvSpPr>
        <p:spPr>
          <a:xfrm>
            <a:off x="2348389" y="2319814"/>
            <a:ext cx="4855726" cy="5909786"/>
          </a:xfrm>
          <a:prstGeom prst="roundRect">
            <a:avLst>
              <a:gd name="adj" fmla="val 2059"/>
            </a:avLst>
          </a:prstGeom>
          <a:solidFill>
            <a:srgbClr val="EBD0FB"/>
          </a:solidFill>
          <a:ln w="13811">
            <a:solidFill>
              <a:srgbClr val="D7A1F7"/>
            </a:solidFill>
            <a:prstDash val="solid"/>
          </a:ln>
        </p:spPr>
      </p:sp>
      <p:sp>
        <p:nvSpPr>
          <p:cNvPr id="8" name="Text 4"/>
          <p:cNvSpPr/>
          <p:nvPr/>
        </p:nvSpPr>
        <p:spPr>
          <a:xfrm>
            <a:off x="2584371" y="2555796"/>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Materials:</a:t>
            </a:r>
            <a:endParaRPr lang="en-US" sz="2187" dirty="0"/>
          </a:p>
        </p:txBody>
      </p:sp>
      <p:sp>
        <p:nvSpPr>
          <p:cNvPr id="9" name="Text 5"/>
          <p:cNvSpPr/>
          <p:nvPr/>
        </p:nvSpPr>
        <p:spPr>
          <a:xfrm>
            <a:off x="2584371" y="3125153"/>
            <a:ext cx="4383762" cy="3909417"/>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site manager conducts thorough inspections of all materials delivered to the construction site, ensuring they comply with safety standards and are properly labeled. Hazardous materials are stored in designated areas away from other construction materials, and clear signage is posted to indicate the nature of the stored materials. Workers handling hazardous substances are provided with appropriate personal protective equipment (PPE) and trained on safe handling and disposal procedures.</a:t>
            </a:r>
            <a:endParaRPr lang="en-US" sz="2000" dirty="0"/>
          </a:p>
        </p:txBody>
      </p:sp>
      <p:sp>
        <p:nvSpPr>
          <p:cNvPr id="10" name="Shape 6"/>
          <p:cNvSpPr/>
          <p:nvPr/>
        </p:nvSpPr>
        <p:spPr>
          <a:xfrm>
            <a:off x="7426285" y="2319814"/>
            <a:ext cx="4855726" cy="5909786"/>
          </a:xfrm>
          <a:prstGeom prst="roundRect">
            <a:avLst>
              <a:gd name="adj" fmla="val 2059"/>
            </a:avLst>
          </a:prstGeom>
          <a:solidFill>
            <a:srgbClr val="EBD0FB"/>
          </a:solidFill>
          <a:ln w="13811">
            <a:solidFill>
              <a:srgbClr val="D7A1F7"/>
            </a:solidFill>
            <a:prstDash val="solid"/>
          </a:ln>
        </p:spPr>
      </p:sp>
      <p:sp>
        <p:nvSpPr>
          <p:cNvPr id="11" name="Text 7"/>
          <p:cNvSpPr/>
          <p:nvPr/>
        </p:nvSpPr>
        <p:spPr>
          <a:xfrm>
            <a:off x="7662267" y="2555796"/>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Method:</a:t>
            </a:r>
            <a:endParaRPr lang="en-US" sz="2187" dirty="0"/>
          </a:p>
        </p:txBody>
      </p:sp>
      <p:sp>
        <p:nvSpPr>
          <p:cNvPr id="12" name="Text 8"/>
          <p:cNvSpPr/>
          <p:nvPr/>
        </p:nvSpPr>
        <p:spPr>
          <a:xfrm>
            <a:off x="7662267" y="3125153"/>
            <a:ext cx="4383762" cy="355401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Before starting any construction activity, a detailed risk assessment is carried out to identify potential hazards. Site-specific safety plans are developed, outlining step-by-step procedures for each task. Daily safety checks are conducted, and any deviations from the safety protocols are immediately addressed. Regular safety audits are also performed to assess the effectiveness of the safety measures in place and make necessary improvements.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306788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Conclusion</a:t>
            </a:r>
            <a:endParaRPr lang="en-US" sz="4374" dirty="0"/>
          </a:p>
        </p:txBody>
      </p:sp>
      <p:sp>
        <p:nvSpPr>
          <p:cNvPr id="6" name="Text 2"/>
          <p:cNvSpPr/>
          <p:nvPr/>
        </p:nvSpPr>
        <p:spPr>
          <a:xfrm>
            <a:off x="833199" y="4095512"/>
            <a:ext cx="7477601"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By addressing these four elements comprehensively, the 4M method helps organizations identify potential hazards, mitigate risks, and promote a safer work environment for employees.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558</Words>
  <Application>Microsoft Office PowerPoint</Application>
  <PresentationFormat>Custom</PresentationFormat>
  <Paragraphs>40</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2023-11-25T11:03:35Z</dcterms:created>
  <dcterms:modified xsi:type="dcterms:W3CDTF">2023-11-25T11:59:01Z</dcterms:modified>
</cp:coreProperties>
</file>